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0" r:id="rId1"/>
  </p:sldMasterIdLst>
  <p:notesMasterIdLst>
    <p:notesMasterId r:id="rId60"/>
  </p:notesMasterIdLst>
  <p:sldIdLst>
    <p:sldId id="256" r:id="rId2"/>
    <p:sldId id="257" r:id="rId3"/>
    <p:sldId id="258" r:id="rId4"/>
    <p:sldId id="269" r:id="rId5"/>
    <p:sldId id="261" r:id="rId6"/>
    <p:sldId id="270" r:id="rId7"/>
    <p:sldId id="271" r:id="rId8"/>
    <p:sldId id="272" r:id="rId9"/>
    <p:sldId id="281" r:id="rId10"/>
    <p:sldId id="275" r:id="rId11"/>
    <p:sldId id="273" r:id="rId12"/>
    <p:sldId id="282" r:id="rId13"/>
    <p:sldId id="283" r:id="rId14"/>
    <p:sldId id="274" r:id="rId15"/>
    <p:sldId id="276" r:id="rId16"/>
    <p:sldId id="262" r:id="rId17"/>
    <p:sldId id="289" r:id="rId18"/>
    <p:sldId id="265" r:id="rId19"/>
    <p:sldId id="277" r:id="rId20"/>
    <p:sldId id="290" r:id="rId21"/>
    <p:sldId id="260" r:id="rId22"/>
    <p:sldId id="280" r:id="rId23"/>
    <p:sldId id="279" r:id="rId24"/>
    <p:sldId id="291" r:id="rId25"/>
    <p:sldId id="292" r:id="rId26"/>
    <p:sldId id="284" r:id="rId27"/>
    <p:sldId id="285" r:id="rId28"/>
    <p:sldId id="266" r:id="rId29"/>
    <p:sldId id="293" r:id="rId30"/>
    <p:sldId id="294" r:id="rId31"/>
    <p:sldId id="295" r:id="rId32"/>
    <p:sldId id="296" r:id="rId33"/>
    <p:sldId id="297" r:id="rId34"/>
    <p:sldId id="298" r:id="rId35"/>
    <p:sldId id="300" r:id="rId36"/>
    <p:sldId id="301" r:id="rId37"/>
    <p:sldId id="302" r:id="rId38"/>
    <p:sldId id="303" r:id="rId39"/>
    <p:sldId id="304" r:id="rId40"/>
    <p:sldId id="305" r:id="rId41"/>
    <p:sldId id="307" r:id="rId42"/>
    <p:sldId id="308" r:id="rId43"/>
    <p:sldId id="311" r:id="rId44"/>
    <p:sldId id="309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1" r:id="rId53"/>
    <p:sldId id="320" r:id="rId54"/>
    <p:sldId id="322" r:id="rId55"/>
    <p:sldId id="323" r:id="rId56"/>
    <p:sldId id="324" r:id="rId57"/>
    <p:sldId id="325" r:id="rId58"/>
    <p:sldId id="326" r:id="rId59"/>
  </p:sldIdLst>
  <p:sldSz cx="13004800" cy="97536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9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10"/>
    <p:restoredTop sz="95378"/>
  </p:normalViewPr>
  <p:slideViewPr>
    <p:cSldViewPr snapToGrid="0" snapToObjects="1">
      <p:cViewPr varScale="1">
        <p:scale>
          <a:sx n="119" d="100"/>
          <a:sy n="119" d="100"/>
        </p:scale>
        <p:origin x="1136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9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2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22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8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38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67CE3-D465-1D4D-A913-62D7D894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2C36B5-6E23-6743-9C82-35F39F8AC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02956D-DC3F-644B-AD75-B79F3DB2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E0336-59D0-744E-91AD-EA8A2F76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4CC94-C5FF-ED4F-B25B-F25AC5B1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24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3F971-3015-914F-933F-1A5DE716B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7813C9-D80C-5A47-B78F-6904A95B0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0B16EA-FE68-DE41-ABFE-7C380820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8F5F89-F778-D64E-85C2-EB16B748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C865BF-0129-0B4C-858D-A1D57A6C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3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98DE7D-011B-394B-BF1E-E145D7C3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1734A5-1B6E-2F45-AEE7-9E735A095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A9F9A4-8A8B-7F4E-8273-1568CA5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D67EB3-596D-A845-8B96-73EC6066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D43171-B7D1-DD47-9579-EA1879A6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06F30-3FA9-AC4F-995B-74D5A1E9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F354ED-E290-2444-A64B-A05F87AAD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A79354-A43A-A542-9174-5E0A70E4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4085E0-23AA-6140-8E1E-7C33821C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2AB429-8CE3-E946-B3FB-ACBADF7C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27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5833E-0FD2-F94B-8DC4-CDCF9CB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4D0373-CDA3-4141-A9B7-8A14A2D66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0EF1E-B0E5-1D4C-8D92-3A280740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214F37-618C-1F4D-B9CF-5BFD9CD4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B56880-D97B-0C45-99DC-E29E29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03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4B31E-61BE-EF4D-8DAB-0779EB477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4775B8-56E8-7942-A866-0DCD768A3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433682-85EB-7C4F-B83A-471F629FB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435001-0B9F-FD49-95EA-FABC1788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1CE660-EC8F-6943-8B5A-55D5E540C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1AB10A-C1B5-024F-9068-AD6BFF1C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791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B996F-FE69-2D4F-83A1-C2404F4C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A67D83-442E-2E4C-9F61-3D4BC9CB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010450-CC94-1645-9128-A223BA3E7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9C7133-3D46-2245-90AD-193CD56DB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0DA86D-9BF5-434F-BD45-D5557B9B9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9E68BF-FF39-6144-8DFE-58831C51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A39E7EE-05CA-C043-85EA-850B5A622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FC9BC8-BDBD-1C4A-A837-278B0A0F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18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B5DFA-C295-9043-8442-D8E5536A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71703B-EBAE-AE4B-A1C0-61B6BB18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39CF0F-F25A-594F-9A41-3DCBD9F2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C79C2B5-AB90-DD47-91B7-DA17F5FE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58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A2FAAC-A3FE-0F49-BD91-FEC08332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9354F5D-2643-014A-84B7-B1473A78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BF6476B-9D75-E540-B87F-C0C1FB70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709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945F0-9DE3-F748-93DF-C7651641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2633C3-F047-714D-A3B5-64C85CD2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EBF28B-60C2-2A45-92E3-042788BD0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31D37B-BB9E-104E-A20D-6A0747DB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B10C59-7695-9741-A4DF-879AAD5F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4E814C-5253-1242-A7CA-F02EADDE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5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A22AB-6ADC-E649-BDDB-DD3FB07A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772E1A6-1F91-D448-8EAA-D0CE274FBC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2C067D-FD42-F942-BE3A-0B663FD1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3EFC4-1BF4-3645-AEAD-69A7690E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6CDE84-EC30-DC41-B094-3775590B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44C368-BECE-E24B-AC5F-5B4CBFFF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79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80F0784-8BDB-4645-B5DD-3C0FB4924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F877D2-C507-214D-800A-2E8EACF30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6ACD7-8D02-A847-8685-20F204640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A68EA9-9AB6-EE4D-8266-46B72A3E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84305B-E52D-8E4C-B66A-B5E859962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769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usbrasil.com.br/topicos/1699445/inciso-ix-do-artigo-93-da-constitui&#231;&#227;o-federal-de-1988" TargetMode="External"/><Relationship Id="rId2" Type="http://schemas.openxmlformats.org/officeDocument/2006/relationships/hyperlink" Target="https://www.jusbrasil.com.br/topicos/10626510/artigo-93-da-constitui&#231;&#227;o-federal-de-198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usbrasil.com.br/legislacao/155571402/constitui&#231;&#227;o-federal-constitui&#231;&#227;o-da-republica-federativa-do-brasil-1988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PtYIRCR5k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t2_paragrahph_editing_ex.pdf" TargetMode="Externa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78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251" y="322"/>
            <a:ext cx="13001548" cy="64738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Produção de Textos Científicos I"/>
          <p:cNvSpPr txBox="1">
            <a:spLocks noGrp="1"/>
          </p:cNvSpPr>
          <p:nvPr>
            <p:ph type="ctrTitle"/>
          </p:nvPr>
        </p:nvSpPr>
        <p:spPr>
          <a:xfrm>
            <a:off x="848364" y="907310"/>
            <a:ext cx="8823956" cy="45361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400"/>
            </a:lvl1pPr>
          </a:lstStyle>
          <a:p>
            <a:pPr algn="l"/>
            <a:r>
              <a:rPr lang="pt-BR" sz="9900" dirty="0">
                <a:solidFill>
                  <a:srgbClr val="FFFFFF"/>
                </a:solidFill>
              </a:rPr>
              <a:t>Produção de Textos Científicos </a:t>
            </a:r>
            <a:r>
              <a:rPr lang="pt-BR" sz="9900" dirty="0" err="1">
                <a:solidFill>
                  <a:srgbClr val="FFFFFF"/>
                </a:solidFill>
              </a:rPr>
              <a:t>I</a:t>
            </a:r>
            <a:endParaRPr lang="pt-BR" sz="9900" dirty="0">
              <a:solidFill>
                <a:srgbClr val="FFFFFF"/>
              </a:solidFill>
            </a:endParaRPr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09596" y="5984920"/>
            <a:ext cx="361735" cy="2757017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10654" y="5828740"/>
            <a:ext cx="215315" cy="266598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51" y="5828741"/>
            <a:ext cx="9528553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Profª Acácia A. Angeli dos Santos e Prof. Dr. Ricardo Primi"/>
          <p:cNvSpPr txBox="1">
            <a:spLocks noGrp="1"/>
          </p:cNvSpPr>
          <p:nvPr>
            <p:ph type="subTitle" idx="1"/>
          </p:nvPr>
        </p:nvSpPr>
        <p:spPr>
          <a:xfrm>
            <a:off x="848364" y="6225447"/>
            <a:ext cx="8502297" cy="182127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algn="l"/>
            <a:r>
              <a:rPr lang="pt-BR" sz="4000" dirty="0">
                <a:solidFill>
                  <a:srgbClr val="FEFFFF"/>
                </a:solidFill>
              </a:rPr>
              <a:t>Prof. Dr. Ricardo </a:t>
            </a:r>
            <a:r>
              <a:rPr lang="pt-BR" sz="4000" dirty="0" err="1">
                <a:solidFill>
                  <a:srgbClr val="FEFFFF"/>
                </a:solidFill>
              </a:rPr>
              <a:t>Primi</a:t>
            </a:r>
            <a:endParaRPr lang="pt-BR" sz="4000" dirty="0">
              <a:solidFill>
                <a:srgbClr val="FEFFFF"/>
              </a:solidFill>
            </a:endParaRPr>
          </a:p>
        </p:txBody>
      </p:sp>
      <p:sp>
        <p:nvSpPr>
          <p:cNvPr id="89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71331" y="6225446"/>
            <a:ext cx="3330217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asted-image.pdf">
            <a:extLst>
              <a:ext uri="{FF2B5EF4-FFF2-40B4-BE49-F238E27FC236}">
                <a16:creationId xmlns:a16="http://schemas.microsoft.com/office/drawing/2014/main" id="{9A3A7F2B-3AE9-5D4A-9B49-484D5AF51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34" y="7517635"/>
            <a:ext cx="3142010" cy="19579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2D4C218-B916-CE3A-1CD6-43B58DED8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prevalência esperada de retardo mental, com base na suposição de que a inteligência é normalmente distribuída, é de cerca de 2,5%.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prevalência esperada de retardo mental, se a inteligência for normalmente distribuída, é de 2,5%.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43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Ela não costumava estar certa. </a:t>
            </a:r>
          </a:p>
          <a:p>
            <a:pPr marL="0" indent="0">
              <a:buNone/>
            </a:pPr>
            <a:r>
              <a:rPr lang="pt-BR" dirty="0"/>
              <a:t>Ela não queria realizar o experimento incorretamente.</a:t>
            </a:r>
          </a:p>
          <a:p>
            <a:pPr marL="0" indent="0">
              <a:buNone/>
            </a:pPr>
            <a:r>
              <a:rPr lang="pt-BR" dirty="0"/>
              <a:t>Eles não acreditaram que a droga era</a:t>
            </a:r>
          </a:p>
          <a:p>
            <a:pPr marL="0" indent="0">
              <a:buNone/>
            </a:pPr>
            <a:r>
              <a:rPr lang="pt-BR" dirty="0"/>
              <a:t>prejudicial.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Ela geralmente estava errada.</a:t>
            </a:r>
          </a:p>
          <a:p>
            <a:pPr marL="0" indent="0">
              <a:buNone/>
            </a:pPr>
            <a:r>
              <a:rPr lang="pt-BR" dirty="0"/>
              <a:t>Ela queria realizar o experimento corretamente.</a:t>
            </a:r>
          </a:p>
          <a:p>
            <a:pPr marL="0" indent="0">
              <a:buNone/>
            </a:pPr>
            <a:r>
              <a:rPr lang="pt-BR" dirty="0"/>
              <a:t>Eles acreditavam que a droga era segura.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30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5E7671-343E-7443-8798-480D8AA6A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A Noruega tinha na virada do século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dirty="0"/>
              <a:t>[48 palavras]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Na virada do século, a participação da força de trabalho da Noruega era superior à média da OCDE. Por exemplo, sua participação em 1997 foi de 80,9%, em comparação com 70,6% na OCDE.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dirty="0"/>
              <a:t> [35 palavras]</a:t>
            </a:r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BF325EAB-0E28-6F44-866D-4855BDE4A3F7}"/>
              </a:ext>
            </a:extLst>
          </p:cNvPr>
          <p:cNvSpPr/>
          <p:nvPr/>
        </p:nvSpPr>
        <p:spPr>
          <a:xfrm>
            <a:off x="6305006" y="4685212"/>
            <a:ext cx="557348" cy="10450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88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90C7CB-FEF3-1943-BC9C-8F6958C56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5"/>
            <a:ext cx="11216640" cy="618857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920" dirty="0"/>
              <a:t>A Noruega tinha, na virada do século,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sz="1920" dirty="0"/>
              <a:t>[48 palavras]</a:t>
            </a:r>
          </a:p>
          <a:p>
            <a:endParaRPr lang="en-US" altLang="pt-BR" sz="1920" dirty="0"/>
          </a:p>
          <a:p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r>
              <a:rPr lang="en-US" altLang="pt-BR" sz="1920" dirty="0" err="1"/>
              <a:t>Em</a:t>
            </a:r>
            <a:r>
              <a:rPr lang="en-US" altLang="pt-BR" sz="1920" dirty="0"/>
              <a:t> 1997, a taxa de </a:t>
            </a:r>
            <a:r>
              <a:rPr lang="en-US" altLang="pt-BR" sz="1920" dirty="0" err="1"/>
              <a:t>participação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força</a:t>
            </a:r>
            <a:r>
              <a:rPr lang="en-US" altLang="pt-BR" sz="1920" dirty="0"/>
              <a:t> de </a:t>
            </a:r>
            <a:r>
              <a:rPr lang="en-US" altLang="pt-BR" sz="1920" dirty="0" err="1"/>
              <a:t>trabalho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Noruega</a:t>
            </a:r>
            <a:r>
              <a:rPr lang="en-US" altLang="pt-BR" sz="1920" dirty="0"/>
              <a:t> (80,9%) era superior </a:t>
            </a:r>
            <a:r>
              <a:rPr lang="en-US" altLang="pt-BR" sz="1920" dirty="0" err="1"/>
              <a:t>à</a:t>
            </a:r>
            <a:r>
              <a:rPr lang="en-US" altLang="pt-BR" sz="1920" dirty="0"/>
              <a:t> </a:t>
            </a:r>
            <a:r>
              <a:rPr lang="en-US" altLang="pt-BR" sz="1920" dirty="0" err="1"/>
              <a:t>média</a:t>
            </a:r>
            <a:r>
              <a:rPr lang="en-US" altLang="pt-BR" sz="1920" dirty="0"/>
              <a:t> da OCDE (70,6%). </a:t>
            </a:r>
          </a:p>
          <a:p>
            <a:pPr marL="0" indent="0" algn="ctr">
              <a:buNone/>
            </a:pPr>
            <a:r>
              <a:rPr lang="en-US" altLang="pt-BR" sz="1920" dirty="0"/>
              <a:t>[20 </a:t>
            </a:r>
            <a:r>
              <a:rPr lang="en-US" altLang="pt-BR" sz="1920" dirty="0" err="1"/>
              <a:t>palavras</a:t>
            </a:r>
            <a:r>
              <a:rPr lang="en-US" altLang="pt-BR" sz="1920" dirty="0"/>
              <a:t>]]</a:t>
            </a:r>
          </a:p>
          <a:p>
            <a:endParaRPr lang="pt-BR" sz="1920" dirty="0"/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DD7BA170-A89C-5146-875A-4D1DA3B2C76E}"/>
              </a:ext>
            </a:extLst>
          </p:cNvPr>
          <p:cNvSpPr/>
          <p:nvPr/>
        </p:nvSpPr>
        <p:spPr>
          <a:xfrm>
            <a:off x="6284685" y="3988525"/>
            <a:ext cx="435429" cy="8882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468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13BE1-8BCE-0A43-A65E-C683B0A5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Sua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C5E45B-A056-814F-BBA8-F3EA34D07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 teste de QI </a:t>
            </a:r>
            <a:r>
              <a:rPr lang="en-US" dirty="0" err="1"/>
              <a:t>mede</a:t>
            </a:r>
            <a:r>
              <a:rPr lang="en-US" dirty="0"/>
              <a:t> as </a:t>
            </a:r>
            <a:r>
              <a:rPr lang="en-US" dirty="0" err="1"/>
              <a:t>habilidades</a:t>
            </a:r>
            <a:r>
              <a:rPr lang="en-US" dirty="0"/>
              <a:t> de um </a:t>
            </a:r>
            <a:r>
              <a:rPr lang="en-US" dirty="0" err="1"/>
              <a:t>indivíduo</a:t>
            </a:r>
            <a:r>
              <a:rPr lang="en-US" dirty="0"/>
              <a:t> para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funções</a:t>
            </a:r>
            <a:r>
              <a:rPr lang="en-US" dirty="0"/>
              <a:t> que </a:t>
            </a:r>
            <a:r>
              <a:rPr lang="en-US" dirty="0" err="1"/>
              <a:t>geralmente</a:t>
            </a:r>
            <a:r>
              <a:rPr lang="en-US" dirty="0"/>
              <a:t> </a:t>
            </a:r>
            <a:r>
              <a:rPr lang="en-US" dirty="0" err="1"/>
              <a:t>caem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domínios</a:t>
            </a:r>
            <a:r>
              <a:rPr lang="en-US" dirty="0"/>
              <a:t> da </a:t>
            </a:r>
            <a:r>
              <a:rPr lang="en-US" dirty="0" err="1"/>
              <a:t>comunicação</a:t>
            </a:r>
            <a:r>
              <a:rPr lang="en-US" dirty="0"/>
              <a:t> verbal, </a:t>
            </a:r>
            <a:r>
              <a:rPr lang="en-US" dirty="0" err="1"/>
              <a:t>raciocínio</a:t>
            </a:r>
            <a:r>
              <a:rPr lang="en-US" dirty="0"/>
              <a:t> e </a:t>
            </a:r>
            <a:r>
              <a:rPr lang="en-US" dirty="0" err="1"/>
              <a:t>desempenho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tarefas</a:t>
            </a:r>
            <a:r>
              <a:rPr lang="en-US" dirty="0"/>
              <a:t> que </a:t>
            </a:r>
            <a:r>
              <a:rPr lang="en-US" dirty="0" err="1"/>
              <a:t>representam</a:t>
            </a:r>
            <a:r>
              <a:rPr lang="en-US" dirty="0"/>
              <a:t> </a:t>
            </a:r>
            <a:r>
              <a:rPr lang="en-US" dirty="0" err="1"/>
              <a:t>capacidades</a:t>
            </a:r>
            <a:r>
              <a:rPr lang="en-US" dirty="0"/>
              <a:t> </a:t>
            </a:r>
            <a:r>
              <a:rPr lang="en-US" dirty="0" err="1"/>
              <a:t>motoras</a:t>
            </a:r>
            <a:r>
              <a:rPr lang="en-US" dirty="0"/>
              <a:t> e </a:t>
            </a:r>
            <a:r>
              <a:rPr lang="en-US" dirty="0" err="1"/>
              <a:t>espaciais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88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6DFDFA-BCEB-2C44-AF69-2DCDA171C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228820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www.jusbrasil.com.br</a:t>
            </a:r>
            <a:r>
              <a:rPr lang="en-US" dirty="0"/>
              <a:t>/</a:t>
            </a:r>
            <a:r>
              <a:rPr lang="en-US" dirty="0" err="1"/>
              <a:t>processos</a:t>
            </a:r>
            <a:r>
              <a:rPr lang="en-US" dirty="0"/>
              <a:t>/247820727/processo-n-8637-do-supremo-tribunal-federal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FCC68A-F354-A54E-94A4-277F769E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80" y="4487037"/>
            <a:ext cx="11369040" cy="4594873"/>
          </a:xfrm>
        </p:spPr>
        <p:txBody>
          <a:bodyPr/>
          <a:lstStyle/>
          <a:p>
            <a:r>
              <a:rPr lang="pt-BR" dirty="0"/>
              <a:t>“ Reveste-se de plena legitimidade jurídico-constitucional a utilização , pelo Poder Judiciário, da técnica da motivação ‘per </a:t>
            </a:r>
            <a:r>
              <a:rPr lang="pt-BR" dirty="0" err="1"/>
              <a:t>relationem</a:t>
            </a:r>
            <a:r>
              <a:rPr lang="pt-BR" dirty="0"/>
              <a:t>’, que se mostra compatível com o que dispõe o art. </a:t>
            </a:r>
            <a:r>
              <a:rPr lang="pt-BR" dirty="0">
                <a:hlinkClick r:id="rId2" tooltip="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93</a:t>
            </a:r>
            <a:r>
              <a:rPr lang="pt-BR" dirty="0"/>
              <a:t>, </a:t>
            </a:r>
            <a:r>
              <a:rPr lang="pt-BR" dirty="0">
                <a:hlinkClick r:id="rId3" tooltip="Inciso IX do 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IX</a:t>
            </a:r>
            <a:r>
              <a:rPr lang="pt-BR" dirty="0"/>
              <a:t>, da </a:t>
            </a:r>
            <a:r>
              <a:rPr lang="pt-BR" dirty="0">
                <a:hlinkClick r:id="rId4" tooltip="CONSTITUIÇÃO DA REPÚBLICA FEDERATIVA DO BRASI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Constituição</a:t>
            </a:r>
            <a:r>
              <a:rPr lang="pt-BR" dirty="0"/>
              <a:t> da República. A remissão feita pelo magistrado – referindo-se , expressamente, aos fundamentos (de fato e/ou de direito) que deram suporte a anterior decisão ( ou , então, a pareceres do Ministério Público, ou , ainda, a informações prestadas por órgão apontado como coator) – constitui meio apto a promover a formal incorporação , ao ato decisório, da motivação a que o juiz se reportou como razão de decidir.”</a:t>
            </a:r>
            <a:endParaRPr lang="en-U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5D8327F-94EE-3743-A6B4-5BCB58D3B781}"/>
              </a:ext>
            </a:extLst>
          </p:cNvPr>
          <p:cNvSpPr txBox="1">
            <a:spLocks/>
          </p:cNvSpPr>
          <p:nvPr/>
        </p:nvSpPr>
        <p:spPr>
          <a:xfrm>
            <a:off x="1046480" y="6716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753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9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Sua vez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76077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A31BB-0A1D-5244-B8B3-4EC72047E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72531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Uso</a:t>
            </a:r>
            <a:r>
              <a:rPr lang="en-US" b="1" dirty="0"/>
              <a:t> da </a:t>
            </a:r>
            <a:r>
              <a:rPr lang="en-US" b="1" dirty="0" err="1"/>
              <a:t>voz</a:t>
            </a:r>
            <a:r>
              <a:rPr lang="en-US" b="1" dirty="0"/>
              <a:t> </a:t>
            </a:r>
            <a:r>
              <a:rPr lang="en-US" b="1" dirty="0" err="1"/>
              <a:t>ativa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0CBD20-B60A-944E-B676-E7268FFDC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453444"/>
            <a:ext cx="11526520" cy="8300156"/>
          </a:xfrm>
        </p:spPr>
        <p:txBody>
          <a:bodyPr>
            <a:normAutofit/>
          </a:bodyPr>
          <a:lstStyle/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ativa</a:t>
            </a:r>
            <a:r>
              <a:rPr lang="en-US" dirty="0"/>
              <a:t>: 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Objeto</a:t>
            </a:r>
            <a:endParaRPr lang="en-US" dirty="0"/>
          </a:p>
          <a:p>
            <a:pPr lvl="1"/>
            <a:r>
              <a:rPr lang="pt-BR" sz="2800" dirty="0"/>
              <a:t>Eu adoro sorvete (</a:t>
            </a:r>
            <a:r>
              <a:rPr lang="pt-BR" sz="2800" dirty="0" err="1"/>
              <a:t>S</a:t>
            </a:r>
            <a:r>
              <a:rPr lang="pt-BR" sz="2800" dirty="0"/>
              <a:t> + V + O)</a:t>
            </a:r>
          </a:p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: </a:t>
            </a:r>
            <a:r>
              <a:rPr lang="en-US" dirty="0" err="1"/>
              <a:t>Objeto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Sujeito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- </a:t>
            </a:r>
            <a:r>
              <a:rPr lang="en-US" dirty="0" err="1"/>
              <a:t>Verbo</a:t>
            </a:r>
            <a:endParaRPr lang="en-US" dirty="0"/>
          </a:p>
          <a:p>
            <a:pPr lvl="1"/>
            <a:r>
              <a:rPr lang="en-US" dirty="0" err="1"/>
              <a:t>Sorvete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adorado</a:t>
            </a:r>
            <a:r>
              <a:rPr lang="en-US" dirty="0"/>
              <a:t> por </a:t>
            </a:r>
            <a:r>
              <a:rPr lang="en-US" dirty="0" err="1"/>
              <a:t>mim</a:t>
            </a:r>
            <a:r>
              <a:rPr lang="en-US" dirty="0"/>
              <a:t> (O + V + S)</a:t>
            </a:r>
          </a:p>
          <a:p>
            <a:pPr lvl="1"/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cometidos</a:t>
            </a:r>
            <a:endParaRPr lang="en-US" dirty="0"/>
          </a:p>
          <a:p>
            <a:pPr lvl="1"/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viagem</a:t>
            </a:r>
            <a:r>
              <a:rPr lang="en-US" dirty="0"/>
              <a:t> para a </a:t>
            </a:r>
            <a:r>
              <a:rPr lang="en-US" dirty="0" err="1"/>
              <a:t>praia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será</a:t>
            </a:r>
            <a:r>
              <a:rPr lang="en-US" dirty="0"/>
              <a:t> </a:t>
            </a:r>
            <a:r>
              <a:rPr lang="en-US" dirty="0" err="1"/>
              <a:t>lembrada</a:t>
            </a:r>
            <a:endParaRPr lang="en-US" dirty="0"/>
          </a:p>
          <a:p>
            <a:pPr marL="487695" lvl="1" indent="0">
              <a:buNone/>
            </a:pPr>
            <a:endParaRPr lang="en-US" dirty="0"/>
          </a:p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ator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? </a:t>
            </a:r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 o </a:t>
            </a:r>
            <a:r>
              <a:rPr lang="en-US" dirty="0" err="1"/>
              <a:t>quê</a:t>
            </a:r>
            <a:r>
              <a:rPr lang="en-US" dirty="0"/>
              <a:t> a </a:t>
            </a:r>
            <a:r>
              <a:rPr lang="en-US" dirty="0" err="1"/>
              <a:t>quem</a:t>
            </a:r>
            <a:r>
              <a:rPr lang="en-US" dirty="0"/>
              <a:t> ?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recomendada</a:t>
            </a:r>
            <a:r>
              <a:rPr lang="en-US" dirty="0"/>
              <a:t> se </a:t>
            </a:r>
            <a:r>
              <a:rPr lang="en-US" dirty="0" err="1"/>
              <a:t>quisermos</a:t>
            </a:r>
            <a:r>
              <a:rPr lang="en-US" dirty="0"/>
              <a:t> </a:t>
            </a:r>
            <a:r>
              <a:rPr lang="en-US" dirty="0" err="1"/>
              <a:t>focalizar</a:t>
            </a:r>
            <a:r>
              <a:rPr lang="en-US" dirty="0"/>
              <a:t> o </a:t>
            </a:r>
            <a:r>
              <a:rPr lang="en-US" dirty="0" err="1"/>
              <a:t>objeto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. </a:t>
            </a:r>
            <a:r>
              <a:rPr lang="en-US" dirty="0" err="1"/>
              <a:t>Quando</a:t>
            </a:r>
            <a:r>
              <a:rPr lang="en-US"/>
              <a:t> </a:t>
            </a:r>
            <a:r>
              <a:rPr lang="en-US" dirty="0"/>
              <a:t>o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do que o </a:t>
            </a:r>
            <a:r>
              <a:rPr lang="en-US" dirty="0" err="1"/>
              <a:t>quem</a:t>
            </a:r>
            <a:r>
              <a:rPr lang="en-US" dirty="0"/>
              <a:t> fez</a:t>
            </a:r>
          </a:p>
          <a:p>
            <a:endParaRPr lang="en-US" dirty="0"/>
          </a:p>
          <a:p>
            <a:r>
              <a:rPr lang="en-US" dirty="0" err="1"/>
              <a:t>Uso</a:t>
            </a:r>
            <a:r>
              <a:rPr lang="en-US" dirty="0"/>
              <a:t> de Eu / </a:t>
            </a:r>
            <a:r>
              <a:rPr lang="en-US" dirty="0" err="1"/>
              <a:t>Nós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fácil</a:t>
            </a:r>
            <a:r>
              <a:rPr lang="en-US" dirty="0"/>
              <a:t> de </a:t>
            </a:r>
            <a:r>
              <a:rPr lang="en-US" dirty="0" err="1"/>
              <a:t>ler</a:t>
            </a:r>
            <a:endParaRPr lang="en-US" dirty="0"/>
          </a:p>
          <a:p>
            <a:pPr lvl="1"/>
            <a:r>
              <a:rPr lang="en-US" dirty="0"/>
              <a:t>Mito da </a:t>
            </a:r>
            <a:r>
              <a:rPr lang="en-US" dirty="0" err="1"/>
              <a:t>objetividade</a:t>
            </a:r>
            <a:r>
              <a:rPr lang="en-US" dirty="0"/>
              <a:t> (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pesquisadores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atores</a:t>
            </a:r>
            <a:r>
              <a:rPr lang="en-US" dirty="0"/>
              <a:t> dos </a:t>
            </a:r>
            <a:r>
              <a:rPr lang="en-US" dirty="0" err="1"/>
              <a:t>estudos</a:t>
            </a:r>
            <a:r>
              <a:rPr lang="en-US" dirty="0"/>
              <a:t>, </a:t>
            </a:r>
            <a:r>
              <a:rPr lang="en-US" dirty="0" err="1"/>
              <a:t>análises</a:t>
            </a:r>
            <a:r>
              <a:rPr lang="en-US" dirty="0"/>
              <a:t> e </a:t>
            </a:r>
            <a:r>
              <a:rPr lang="en-US" dirty="0" err="1"/>
              <a:t>interpretações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Você</a:t>
            </a:r>
            <a:r>
              <a:rPr lang="en-US" dirty="0"/>
              <a:t> (</a:t>
            </a:r>
            <a:r>
              <a:rPr lang="en-US" dirty="0" err="1"/>
              <a:t>autor</a:t>
            </a:r>
            <a:r>
              <a:rPr lang="en-US" dirty="0"/>
              <a:t>) assume </a:t>
            </a:r>
            <a:r>
              <a:rPr lang="en-US" dirty="0" err="1"/>
              <a:t>responsbilidade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trabalho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09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A020FC-E838-7E4F-8623-79E288628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592" y="3292183"/>
            <a:ext cx="11529833" cy="36055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criados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."</a:t>
            </a:r>
          </a:p>
          <a:p>
            <a:pPr marL="0" indent="0" algn="ctr">
              <a:buNone/>
            </a:pPr>
            <a:r>
              <a:rPr lang="en-US" dirty="0"/>
              <a:t>vs.</a:t>
            </a:r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Projetamos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710960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FC86581-B5B5-2044-97E6-4FF58A56F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307" y="200550"/>
            <a:ext cx="7217141" cy="8790499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7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Além disso, verificou-se que o </a:t>
            </a:r>
            <a:r>
              <a:rPr lang="pt-BR" dirty="0" err="1"/>
              <a:t>pré</a:t>
            </a:r>
            <a:r>
              <a:rPr lang="pt-BR" dirty="0"/>
              <a:t>-tratamento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Fortes diferenças nos tempos de reação dos dois sujeitos do estudo foram encontradas.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</a:t>
            </a:r>
            <a:r>
              <a:rPr lang="pt-BR" dirty="0" err="1"/>
              <a:t>pré</a:t>
            </a:r>
            <a:r>
              <a:rPr lang="pt-BR" dirty="0"/>
              <a:t>-tratamento dos ratos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Observamos grandes diferenças nos tempos de reação dos dois sujeitos do estudo.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801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4E1C15-0664-694D-9A97-E14F1729C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77750"/>
            <a:ext cx="11216640" cy="1885245"/>
          </a:xfrm>
        </p:spPr>
        <p:txBody>
          <a:bodyPr/>
          <a:lstStyle/>
          <a:p>
            <a:r>
              <a:rPr lang="en-US" b="1" dirty="0" err="1"/>
              <a:t>Escrita</a:t>
            </a:r>
            <a:r>
              <a:rPr lang="en-US" b="1" dirty="0"/>
              <a:t> </a:t>
            </a:r>
            <a:r>
              <a:rPr lang="en-US" b="1" dirty="0" err="1"/>
              <a:t>científica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DAE254-098D-8E43-AD65-D8B4C4156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4"/>
            <a:ext cx="11216640" cy="6794811"/>
          </a:xfrm>
        </p:spPr>
        <p:txBody>
          <a:bodyPr/>
          <a:lstStyle/>
          <a:p>
            <a:r>
              <a:rPr lang="en-US" dirty="0" err="1"/>
              <a:t>Escrita</a:t>
            </a:r>
            <a:r>
              <a:rPr lang="en-US" dirty="0"/>
              <a:t> de </a:t>
            </a:r>
            <a:r>
              <a:rPr lang="en-US" dirty="0" err="1"/>
              <a:t>qualidade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Conteúdo</a:t>
            </a:r>
            <a:r>
              <a:rPr lang="en-US" dirty="0"/>
              <a:t> (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substantiva</a:t>
            </a:r>
            <a:r>
              <a:rPr lang="en-US" dirty="0"/>
              <a:t>) vs forma (modo de </a:t>
            </a:r>
            <a:r>
              <a:rPr lang="en-US" dirty="0" err="1"/>
              <a:t>expressão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Comunica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(</a:t>
            </a:r>
            <a:r>
              <a:rPr lang="en-US" dirty="0" err="1"/>
              <a:t>conteúdo</a:t>
            </a:r>
            <a:r>
              <a:rPr lang="en-US" dirty="0"/>
              <a:t>) de </a:t>
            </a:r>
            <a:r>
              <a:rPr lang="en-US" dirty="0" err="1"/>
              <a:t>maneira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 e </a:t>
            </a:r>
            <a:r>
              <a:rPr lang="en-US" dirty="0" err="1"/>
              <a:t>efetiva</a:t>
            </a:r>
            <a:endParaRPr lang="en-US" dirty="0"/>
          </a:p>
          <a:p>
            <a:pPr lvl="1"/>
            <a:r>
              <a:rPr lang="en-US" dirty="0" err="1"/>
              <a:t>Idéia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+ </a:t>
            </a:r>
            <a:r>
              <a:rPr lang="en-US" dirty="0" err="1"/>
              <a:t>raciocínio</a:t>
            </a:r>
            <a:r>
              <a:rPr lang="en-US" dirty="0"/>
              <a:t> </a:t>
            </a:r>
            <a:r>
              <a:rPr lang="en-US" dirty="0" err="1"/>
              <a:t>lógico</a:t>
            </a:r>
            <a:r>
              <a:rPr lang="en-US" dirty="0"/>
              <a:t> + </a:t>
            </a:r>
            <a:r>
              <a:rPr lang="en-US" dirty="0" err="1"/>
              <a:t>estilo</a:t>
            </a:r>
            <a:endParaRPr lang="en-US" dirty="0"/>
          </a:p>
          <a:p>
            <a:pPr lvl="1"/>
            <a:r>
              <a:rPr lang="en-US" dirty="0"/>
              <a:t>+ </a:t>
            </a:r>
            <a:r>
              <a:rPr lang="en-US" dirty="0" err="1"/>
              <a:t>Transpiração</a:t>
            </a:r>
            <a:r>
              <a:rPr lang="en-US" dirty="0"/>
              <a:t> (</a:t>
            </a:r>
            <a:r>
              <a:rPr lang="en-US" b="1" dirty="0"/>
              <a:t>C</a:t>
            </a:r>
            <a:r>
              <a:rPr lang="en-US" dirty="0"/>
              <a:t>) que </a:t>
            </a:r>
            <a:r>
              <a:rPr lang="en-US" dirty="0" err="1"/>
              <a:t>inspiração</a:t>
            </a:r>
            <a:r>
              <a:rPr lang="en-US" dirty="0"/>
              <a:t> (</a:t>
            </a:r>
            <a:r>
              <a:rPr lang="en-US" b="1" dirty="0"/>
              <a:t>O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Traga</a:t>
            </a:r>
            <a:r>
              <a:rPr lang="en-US" dirty="0"/>
              <a:t> </a:t>
            </a:r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textos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conseguiu</a:t>
            </a:r>
            <a:r>
              <a:rPr lang="en-US" dirty="0"/>
              <a:t> </a:t>
            </a:r>
            <a:r>
              <a:rPr lang="en-US" dirty="0" err="1"/>
              <a:t>entender</a:t>
            </a:r>
            <a:r>
              <a:rPr lang="en-US" dirty="0"/>
              <a:t> !</a:t>
            </a:r>
          </a:p>
          <a:p>
            <a:endParaRPr lang="en-US" dirty="0"/>
          </a:p>
          <a:p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precisam</a:t>
            </a:r>
            <a:r>
              <a:rPr lang="en-US" dirty="0"/>
              <a:t> de </a:t>
            </a:r>
            <a:r>
              <a:rPr lang="en-US" dirty="0" err="1"/>
              <a:t>liguagem</a:t>
            </a:r>
            <a:r>
              <a:rPr lang="en-US" dirty="0"/>
              <a:t> </a:t>
            </a:r>
            <a:r>
              <a:rPr lang="en-US" dirty="0" err="1"/>
              <a:t>complexa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2DEFB52-22B6-3C4D-9206-3DE147D290BB}"/>
              </a:ext>
            </a:extLst>
          </p:cNvPr>
          <p:cNvSpPr txBox="1"/>
          <p:nvPr/>
        </p:nvSpPr>
        <p:spPr>
          <a:xfrm>
            <a:off x="2339758" y="8577326"/>
            <a:ext cx="9175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Baseado em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2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7564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D7161-8630-4340-A593-AE35E9076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B184AF-4604-104B-B671-6241878E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visível</a:t>
            </a:r>
            <a:r>
              <a:rPr lang="en-US" dirty="0"/>
              <a:t> de um </a:t>
            </a:r>
            <a:r>
              <a:rPr lang="en-US" dirty="0" err="1"/>
              <a:t>planeta</a:t>
            </a:r>
            <a:r>
              <a:rPr lang="en-US" dirty="0"/>
              <a:t> </a:t>
            </a:r>
            <a:r>
              <a:rPr lang="en-US" dirty="0" err="1"/>
              <a:t>circulando</a:t>
            </a:r>
            <a:r>
              <a:rPr lang="en-US" dirty="0"/>
              <a:t> </a:t>
            </a:r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estrela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telescópio</a:t>
            </a:r>
            <a:r>
              <a:rPr lang="en-US" dirty="0"/>
              <a:t> </a:t>
            </a:r>
            <a:r>
              <a:rPr lang="en-US" dirty="0" err="1"/>
              <a:t>espacial</a:t>
            </a:r>
            <a:r>
              <a:rPr lang="en-US" dirty="0"/>
              <a:t> Hubble da NASA.</a:t>
            </a:r>
          </a:p>
        </p:txBody>
      </p:sp>
    </p:spTree>
    <p:extLst>
      <p:ext uri="{BB962C8B-B14F-4D97-AF65-F5344CB8AC3E}">
        <p14:creationId xmlns:p14="http://schemas.microsoft.com/office/powerpoint/2010/main" val="1075080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93FBFC-6792-F343-B26A-3A883E09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verbos</a:t>
            </a:r>
            <a:r>
              <a:rPr lang="en-US" dirty="0"/>
              <a:t> “fortes”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6AF18C-B240-354B-BF5A-F9AB8905F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verbos</a:t>
            </a:r>
            <a:endParaRPr lang="en-US" dirty="0"/>
          </a:p>
          <a:p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transforme</a:t>
            </a:r>
            <a:r>
              <a:rPr lang="en-US" dirty="0"/>
              <a:t> </a:t>
            </a:r>
            <a:r>
              <a:rPr lang="en-US" dirty="0" err="1"/>
              <a:t>verbos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substantivos</a:t>
            </a:r>
            <a:endParaRPr lang="en-US" dirty="0"/>
          </a:p>
          <a:p>
            <a:pPr lvl="1"/>
            <a:r>
              <a:rPr lang="pt-BR" sz="2773" dirty="0" err="1"/>
              <a:t>Zombie</a:t>
            </a:r>
            <a:r>
              <a:rPr lang="pt-BR" sz="2773" dirty="0"/>
              <a:t> </a:t>
            </a:r>
            <a:r>
              <a:rPr lang="pt-BR" sz="2773" dirty="0" err="1"/>
              <a:t>noums</a:t>
            </a:r>
            <a:r>
              <a:rPr lang="pt-BR" sz="2773" dirty="0"/>
              <a:t> </a:t>
            </a:r>
          </a:p>
          <a:p>
            <a:r>
              <a:rPr lang="pt-BR" sz="3200" dirty="0"/>
              <a:t> 	</a:t>
            </a:r>
            <a:r>
              <a:rPr lang="pt-BR" sz="3200" u="sng" dirty="0">
                <a:hlinkClick r:id="rId2"/>
              </a:rPr>
              <a:t>https://www.youtube.com/watch?v=dPtYIRCR5kE</a:t>
            </a:r>
            <a:endParaRPr lang="pt-BR" sz="3200" u="sng" dirty="0"/>
          </a:p>
          <a:p>
            <a:r>
              <a:rPr lang="pt-BR" sz="3200" dirty="0"/>
              <a:t>Construa frases simples (sujeito perto do verbo)</a:t>
            </a:r>
          </a:p>
          <a:p>
            <a:r>
              <a:rPr lang="pt-BR" sz="3200" dirty="0"/>
              <a:t>Mantenha o sujeito e verbo (predicado) próximos 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411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070BED-ABF0-EE40-B3F5-232218780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12118" y="143881"/>
            <a:ext cx="6409163" cy="92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91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relata</a:t>
            </a:r>
            <a:r>
              <a:rPr lang="pt-BR" dirty="0"/>
              <a:t> que cerca de dois terços dos diabéticos do mundo são encontrados em países em desenvolvimento e </a:t>
            </a:r>
            <a:r>
              <a:rPr lang="pt-BR" u="sng" dirty="0"/>
              <a:t>estima</a:t>
            </a:r>
            <a:r>
              <a:rPr lang="pt-BR" dirty="0"/>
              <a:t> que o número de diabéticos nesses países dobrará nos próximos 25 anos.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estima</a:t>
            </a:r>
            <a:r>
              <a:rPr lang="pt-BR" dirty="0"/>
              <a:t> que dois terços dos diabéticos do mundo se encontram em países em desenvolvimento e </a:t>
            </a:r>
            <a:r>
              <a:rPr lang="pt-BR" u="sng" dirty="0"/>
              <a:t>projeta</a:t>
            </a:r>
            <a:r>
              <a:rPr lang="pt-BR" dirty="0"/>
              <a:t> que o número de diabéticos nesses países dobrará nos próximos 25 anos.</a:t>
            </a:r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680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O medo expresso por alguns professores de que os alunos não aprenderiam bem a estatística se tivessem permissão para usar programas de computador enlatados não se concretizou em nossa experiência. Um monitoramento cuidadoso dos níveis de desempenho antes e depois da introdução dos computadores no ensino do nosso curso não revelou nenhuma mudança significativa no desempenho dos alunos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Muitos professores temiam que o uso de programas de computador enlatados impedisse os alunos de aprender estatística. Monitoramos os níveis de desempenho dos alunos antes e depois da introdução dos computadores em nosso curso e não encontramos nenhum prejuízo no desempenho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0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Estudos importantes para examinar a epidemiologia descritiva do autismo, incluindo a prevalência e as mudanças nas características da população ao longo do tempo, foram iniciados.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Estudos começaram a descrever a epidemiologia do autismo, incluindo mudanças recentes na prevalência e características da população.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3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No Brasil, apesar dos </a:t>
            </a:r>
            <a:r>
              <a:rPr lang="pt-BR" dirty="0" err="1"/>
              <a:t>avanços</a:t>
            </a:r>
            <a:r>
              <a:rPr lang="pt-BR" dirty="0"/>
              <a:t> nos </a:t>
            </a:r>
            <a:r>
              <a:rPr lang="pt-BR" dirty="0" err="1"/>
              <a:t>últimos</a:t>
            </a:r>
            <a:r>
              <a:rPr lang="pt-BR" dirty="0"/>
              <a:t> anos em que houve conquistas para as pessoas surdas, entre elas a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, ainda permanece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em diversos campos sociais, entre eles, na </a:t>
            </a:r>
            <a:r>
              <a:rPr lang="pt-BR" dirty="0" err="1"/>
              <a:t>educação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O brasil avançou em recursos para pessoas surdas como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. No entanto, ainda existe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</a:t>
            </a:r>
            <a:r>
              <a:rPr lang="pt-BR"/>
              <a:t>nas escolas.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926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dirty="0"/>
              <a:t>Entretanto, indiferente ao método selecionado, deve-se ter clareza de que, ao se avaliar um construto tão complexo como a criatividade, nenhuma medida, isoladamente, conseguirá cobrir todas as suas dimensões, de modo que os resultados devem ser restritos ao tipo de criatividade que o instrumento utilizado se propõe a avaliar. </a:t>
            </a:r>
          </a:p>
        </p:txBody>
      </p:sp>
    </p:spTree>
    <p:extLst>
      <p:ext uri="{BB962C8B-B14F-4D97-AF65-F5344CB8AC3E}">
        <p14:creationId xmlns:p14="http://schemas.microsoft.com/office/powerpoint/2010/main" val="2224227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B694A-6F21-1F4D-A3BA-AE62D12D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AD5E7-789B-8F46-A653-DCA140552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Organização</a:t>
            </a:r>
            <a:r>
              <a:rPr lang="en-US" dirty="0"/>
              <a:t>, </a:t>
            </a:r>
            <a:r>
              <a:rPr lang="en-US" dirty="0" err="1"/>
              <a:t>cadência</a:t>
            </a:r>
            <a:r>
              <a:rPr lang="en-US" dirty="0"/>
              <a:t>, </a:t>
            </a:r>
            <a:r>
              <a:rPr lang="en-US" dirty="0" err="1"/>
              <a:t>ênfase</a:t>
            </a:r>
            <a:r>
              <a:rPr lang="en-US" dirty="0"/>
              <a:t> e </a:t>
            </a:r>
            <a:r>
              <a:rPr lang="en-US" dirty="0" err="1"/>
              <a:t>separação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</a:t>
            </a:r>
          </a:p>
          <a:p>
            <a:r>
              <a:rPr lang="en-US" dirty="0" err="1"/>
              <a:t>Potência</a:t>
            </a:r>
            <a:r>
              <a:rPr lang="en-US" dirty="0"/>
              <a:t> da </a:t>
            </a:r>
            <a:r>
              <a:rPr lang="en-US" dirty="0" err="1"/>
              <a:t>pausa</a:t>
            </a:r>
            <a:r>
              <a:rPr lang="en-US" dirty="0"/>
              <a:t>/</a:t>
            </a:r>
            <a:r>
              <a:rPr lang="en-US" dirty="0" err="1"/>
              <a:t>segmentação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via </a:t>
            </a:r>
            <a:r>
              <a:rPr lang="en-US" dirty="0" err="1"/>
              <a:t>texto</a:t>
            </a:r>
            <a:r>
              <a:rPr lang="en-US" dirty="0"/>
              <a:t>:</a:t>
            </a:r>
          </a:p>
          <a:p>
            <a:pPr marL="487695" lvl="1" indent="0">
              <a:buNone/>
            </a:pPr>
            <a:r>
              <a:rPr lang="en-US" sz="4000" b="1" dirty="0"/>
              <a:t>,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en-US" dirty="0" err="1"/>
              <a:t>vírgula</a:t>
            </a:r>
            <a:r>
              <a:rPr lang="en-US" dirty="0"/>
              <a:t>) “comma”</a:t>
            </a:r>
          </a:p>
          <a:p>
            <a:pPr marL="487695" lvl="1" indent="0">
              <a:buNone/>
            </a:pPr>
            <a:r>
              <a:rPr lang="en-US" sz="4000" b="1" dirty="0"/>
              <a:t>:</a:t>
            </a:r>
            <a:r>
              <a:rPr lang="en-US" dirty="0"/>
              <a:t> (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) “colon”</a:t>
            </a:r>
          </a:p>
          <a:p>
            <a:pPr marL="487695" lvl="1" indent="0">
              <a:buNone/>
            </a:pPr>
            <a:r>
              <a:rPr lang="en-US" sz="4000" b="1" dirty="0"/>
              <a:t>-</a:t>
            </a:r>
            <a:r>
              <a:rPr lang="en-US" dirty="0"/>
              <a:t> (</a:t>
            </a:r>
            <a:r>
              <a:rPr lang="en-US" dirty="0" err="1"/>
              <a:t>traços</a:t>
            </a:r>
            <a:r>
              <a:rPr lang="en-US" dirty="0"/>
              <a:t>) “dash”</a:t>
            </a:r>
          </a:p>
          <a:p>
            <a:pPr marL="487695" lvl="1" indent="0">
              <a:buNone/>
            </a:pPr>
            <a:r>
              <a:rPr lang="en-US" sz="4000" b="1" dirty="0"/>
              <a:t>( </a:t>
            </a:r>
            <a:r>
              <a:rPr lang="en-US" dirty="0"/>
              <a:t>(</a:t>
            </a:r>
            <a:r>
              <a:rPr lang="en-US" dirty="0" err="1"/>
              <a:t>parêntesis</a:t>
            </a:r>
            <a:r>
              <a:rPr lang="en-US" dirty="0"/>
              <a:t>)</a:t>
            </a:r>
          </a:p>
          <a:p>
            <a:pPr marL="487695" lvl="1" indent="0">
              <a:buNone/>
            </a:pPr>
            <a:r>
              <a:rPr lang="en-US" sz="4000" b="1" dirty="0"/>
              <a:t>;</a:t>
            </a:r>
            <a:r>
              <a:rPr lang="en-US" dirty="0"/>
              <a:t> (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) semi colon</a:t>
            </a:r>
          </a:p>
          <a:p>
            <a:pPr marL="487695" lvl="1" indent="0">
              <a:buNone/>
            </a:pPr>
            <a:r>
              <a:rPr lang="en-US" sz="4000" b="1" dirty="0"/>
              <a:t>. </a:t>
            </a:r>
            <a:r>
              <a:rPr lang="en-US" dirty="0"/>
              <a:t>(</a:t>
            </a:r>
            <a:r>
              <a:rPr lang="en-US" dirty="0" err="1"/>
              <a:t>ponto</a:t>
            </a:r>
            <a:r>
              <a:rPr lang="en-US" dirty="0"/>
              <a:t> final) period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4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C19AD-F82D-574A-908A-628F455F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3AE373-FB23-E949-9DD0-F648C5B11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“;” 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conecta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sentenças</a:t>
            </a:r>
            <a:r>
              <a:rPr lang="en-US" dirty="0"/>
              <a:t> com </a:t>
            </a:r>
            <a:r>
              <a:rPr lang="en-US" dirty="0" err="1"/>
              <a:t>estrutura</a:t>
            </a:r>
            <a:r>
              <a:rPr lang="en-US" dirty="0"/>
              <a:t> </a:t>
            </a:r>
            <a:r>
              <a:rPr lang="en-US" dirty="0" err="1"/>
              <a:t>completa</a:t>
            </a:r>
            <a:r>
              <a:rPr lang="en-US" dirty="0"/>
              <a:t> (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predicado</a:t>
            </a:r>
            <a:r>
              <a:rPr lang="en-US" dirty="0"/>
              <a:t>). </a:t>
            </a:r>
          </a:p>
          <a:p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listas</a:t>
            </a:r>
            <a:r>
              <a:rPr lang="en-US" dirty="0"/>
              <a:t> que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pountuação</a:t>
            </a:r>
            <a:r>
              <a:rPr lang="en-US" dirty="0"/>
              <a:t> </a:t>
            </a:r>
            <a:r>
              <a:rPr lang="en-US" dirty="0" err="1"/>
              <a:t>interna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“()” </a:t>
            </a:r>
            <a:r>
              <a:rPr lang="en-US" dirty="0" err="1"/>
              <a:t>parentesis</a:t>
            </a:r>
            <a:r>
              <a:rPr lang="en-US" dirty="0"/>
              <a:t>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adicionais</a:t>
            </a:r>
            <a:r>
              <a:rPr lang="en-US" dirty="0"/>
              <a:t>/</a:t>
            </a:r>
            <a:r>
              <a:rPr lang="en-US" dirty="0" err="1"/>
              <a:t>auxiliares</a:t>
            </a:r>
            <a:r>
              <a:rPr lang="en-US" dirty="0"/>
              <a:t> mas a </a:t>
            </a:r>
            <a:r>
              <a:rPr lang="en-US" dirty="0" err="1"/>
              <a:t>sentença</a:t>
            </a:r>
            <a:r>
              <a:rPr lang="en-US" dirty="0"/>
              <a:t> continua </a:t>
            </a:r>
            <a:r>
              <a:rPr lang="en-US" dirty="0" err="1"/>
              <a:t>completa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a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parêntesis</a:t>
            </a:r>
            <a:endParaRPr lang="en-US" dirty="0"/>
          </a:p>
          <a:p>
            <a:r>
              <a:rPr lang="en-US" dirty="0"/>
              <a:t>“:”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</a:t>
            </a:r>
            <a:r>
              <a:rPr lang="en-US" dirty="0" err="1"/>
              <a:t>introduz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.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usada</a:t>
            </a:r>
            <a:r>
              <a:rPr lang="en-US" dirty="0"/>
              <a:t> para extender oi </a:t>
            </a:r>
            <a:r>
              <a:rPr lang="en-US" dirty="0" err="1"/>
              <a:t>amplificar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idéia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Washington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solução</a:t>
            </a:r>
            <a:r>
              <a:rPr lang="en-US" dirty="0"/>
              <a:t> simples para a </a:t>
            </a:r>
            <a:r>
              <a:rPr lang="en-US" dirty="0" err="1"/>
              <a:t>maioria</a:t>
            </a:r>
            <a:r>
              <a:rPr lang="en-US" dirty="0"/>
              <a:t> dos </a:t>
            </a:r>
            <a:r>
              <a:rPr lang="en-US" dirty="0" err="1"/>
              <a:t>governos</a:t>
            </a:r>
            <a:r>
              <a:rPr lang="en-US" dirty="0"/>
              <a:t> de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gosta</a:t>
            </a:r>
            <a:r>
              <a:rPr lang="en-US" dirty="0"/>
              <a:t>: </a:t>
            </a:r>
            <a:r>
              <a:rPr lang="en-US" dirty="0" err="1"/>
              <a:t>isole-os</a:t>
            </a:r>
            <a:r>
              <a:rPr lang="en-US" dirty="0"/>
              <a:t>, </a:t>
            </a:r>
            <a:r>
              <a:rPr lang="en-US" dirty="0" err="1"/>
              <a:t>aplique</a:t>
            </a:r>
            <a:r>
              <a:rPr lang="en-US" dirty="0"/>
              <a:t> </a:t>
            </a:r>
            <a:r>
              <a:rPr lang="en-US" dirty="0" err="1"/>
              <a:t>sanções</a:t>
            </a:r>
            <a:r>
              <a:rPr lang="en-US" dirty="0"/>
              <a:t> a </a:t>
            </a:r>
            <a:r>
              <a:rPr lang="en-US" dirty="0" err="1"/>
              <a:t>eles</a:t>
            </a:r>
            <a:r>
              <a:rPr lang="en-US" dirty="0"/>
              <a:t> e </a:t>
            </a:r>
            <a:r>
              <a:rPr lang="en-US" dirty="0" err="1"/>
              <a:t>espere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queda</a:t>
            </a:r>
            <a:r>
              <a:rPr lang="en-US" dirty="0"/>
              <a:t>.</a:t>
            </a:r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geralmente</a:t>
            </a:r>
            <a:r>
              <a:rPr lang="en-US" dirty="0"/>
              <a:t> 3 </a:t>
            </a:r>
            <a:r>
              <a:rPr lang="en-US" dirty="0" err="1"/>
              <a:t>itens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93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1AE389-0246-244D-9383-1AEFC981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Princípios</a:t>
            </a:r>
            <a:r>
              <a:rPr lang="en-US" b="1" dirty="0"/>
              <a:t> de </a:t>
            </a:r>
            <a:r>
              <a:rPr lang="en-US" b="1" dirty="0" err="1"/>
              <a:t>escrita</a:t>
            </a:r>
            <a:r>
              <a:rPr lang="en-US" b="1" dirty="0"/>
              <a:t> de </a:t>
            </a:r>
            <a:r>
              <a:rPr lang="en-US" b="1" dirty="0" err="1"/>
              <a:t>qualidade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CE15E-DF1C-FC41-B193-C7FF39B90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288" y="1975341"/>
            <a:ext cx="11475432" cy="6944371"/>
          </a:xfrm>
        </p:spPr>
        <p:txBody>
          <a:bodyPr/>
          <a:lstStyle/>
          <a:p>
            <a:r>
              <a:rPr lang="pt-BR" dirty="0"/>
              <a:t>Evitar </a:t>
            </a:r>
          </a:p>
          <a:p>
            <a:pPr lvl="1"/>
            <a:r>
              <a:rPr lang="pt-BR" dirty="0" err="1"/>
              <a:t>Nominalização</a:t>
            </a:r>
            <a:r>
              <a:rPr lang="pt-BR" dirty="0"/>
              <a:t> (verbo em substantivo)</a:t>
            </a:r>
          </a:p>
          <a:p>
            <a:pPr lvl="2"/>
            <a:r>
              <a:rPr lang="pt-BR" dirty="0"/>
              <a:t>Viajou -&gt; viagem, descobrir -&gt; descobrimento </a:t>
            </a:r>
          </a:p>
          <a:p>
            <a:pPr lvl="2"/>
            <a:endParaRPr lang="pt-BR" dirty="0"/>
          </a:p>
          <a:p>
            <a:pPr lvl="1"/>
            <a:r>
              <a:rPr lang="pt-BR" dirty="0"/>
              <a:t>Palavras vagas</a:t>
            </a:r>
          </a:p>
          <a:p>
            <a:pPr lvl="1"/>
            <a:r>
              <a:rPr lang="pt-BR" dirty="0"/>
              <a:t>Jargões</a:t>
            </a:r>
          </a:p>
          <a:p>
            <a:pPr lvl="1"/>
            <a:r>
              <a:rPr lang="pt-BR" dirty="0"/>
              <a:t>Voz passiva</a:t>
            </a:r>
          </a:p>
          <a:p>
            <a:pPr lvl="1"/>
            <a:r>
              <a:rPr lang="pt-BR" dirty="0"/>
              <a:t>Distância entre sujeito e verbo</a:t>
            </a:r>
          </a:p>
          <a:p>
            <a:pPr lvl="1"/>
            <a:endParaRPr lang="pt-BR" dirty="0"/>
          </a:p>
          <a:p>
            <a:r>
              <a:rPr lang="pt-BR" dirty="0"/>
              <a:t>Três princípios de </a:t>
            </a:r>
            <a:r>
              <a:rPr lang="pt-BR" dirty="0" err="1"/>
              <a:t>Sainani</a:t>
            </a:r>
            <a:endParaRPr lang="pt-BR" dirty="0"/>
          </a:p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Escreva com verbos: use verbos fortes, evite transformar verbos em substantivos. Não se perca do verbo verbo principal!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74993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como fator associado ao risco de lesão, como colisão de veículos motorizados, e como fator de diagnóstico, recuperação ou sobrevivência de TCE após lesão.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sua associação com risco de lesão, como colisão de veículo motorizado, sua associação com a recuperação ou sobrevivência após a lesão TCE.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665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Em um projeto, temos um nutricionista, um psicólogo, estatísticos, um especialista em informática e nutricionistas: toda uma gama de especialidades. 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Em um projeto, temos toda uma gama de especialidades: nutricionista, psicólogo, estatísticos, especialista em informática e nutricionistas.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877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0E522-4DF0-E84A-89D9-BF33DB8B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traços</a:t>
            </a:r>
            <a:r>
              <a:rPr lang="en-US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AC1F84-9D10-2C4F-80D2-034D40872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Appositional phrases. Because the positions of phrases in a sentence imply relationships, you can eliminate words that connect and coordinate parts of the sentence.</a:t>
            </a:r>
          </a:p>
          <a:p>
            <a:endParaRPr lang="en-US" dirty="0"/>
          </a:p>
          <a:p>
            <a:r>
              <a:rPr lang="en-US" dirty="0"/>
              <a:t> Before: Counterfactual thoughts, </a:t>
            </a:r>
            <a:r>
              <a:rPr lang="en-US" dirty="0">
                <a:solidFill>
                  <a:srgbClr val="FF0000"/>
                </a:solidFill>
              </a:rPr>
              <a:t>which</a:t>
            </a:r>
            <a:r>
              <a:rPr lang="en-US" dirty="0"/>
              <a:t> are defined as thoughts about events that did not occur, demonstrate the intersection of cognition and emotion. </a:t>
            </a:r>
          </a:p>
          <a:p>
            <a:r>
              <a:rPr lang="en-US" dirty="0"/>
              <a:t>After: Counterfactual thoughts, defined as thoughts about events that did not occur, demonstrate the intersection of cognition and emotion. </a:t>
            </a:r>
          </a:p>
          <a:p>
            <a:r>
              <a:rPr lang="en-US" dirty="0"/>
              <a:t>Better: Counterfactual thoughts—thoughts about events that did not occur—demonstrate the intersection of cognition and emotion.</a:t>
            </a:r>
          </a:p>
          <a:p>
            <a:endParaRPr lang="en-US" dirty="0"/>
          </a:p>
          <a:p>
            <a:r>
              <a:rPr lang="en-US" dirty="0"/>
              <a:t>Silvia, Paul J.. How to Write a Lot: A Practical Guide to Productive Academic Writing . American Psychological Association. </a:t>
            </a:r>
            <a:r>
              <a:rPr lang="en-US" dirty="0" err="1"/>
              <a:t>Edição</a:t>
            </a:r>
            <a:r>
              <a:rPr lang="en-US" dirty="0"/>
              <a:t> do Kindle.</a:t>
            </a:r>
          </a:p>
        </p:txBody>
      </p:sp>
    </p:spTree>
    <p:extLst>
      <p:ext uri="{BB962C8B-B14F-4D97-AF65-F5344CB8AC3E}">
        <p14:creationId xmlns:p14="http://schemas.microsoft.com/office/powerpoint/2010/main" val="117029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61F09D9-3C54-D549-A6CF-A7BEF6323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509" y="779467"/>
            <a:ext cx="10053782" cy="68022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0D8D52A-7D6A-9243-A417-FC13F67B7DD8}"/>
              </a:ext>
            </a:extLst>
          </p:cNvPr>
          <p:cNvSpPr/>
          <p:nvPr/>
        </p:nvSpPr>
        <p:spPr>
          <a:xfrm>
            <a:off x="1475509" y="7999274"/>
            <a:ext cx="96960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Soto, C. J., Napolitano, C. M., &amp; Roberts, B. W. (in press). Taking skills seriously: Toward an</a:t>
            </a:r>
          </a:p>
          <a:p>
            <a:r>
              <a:rPr lang="en-US" dirty="0"/>
              <a:t> integrative model and agenda for social, emotional, and behavioral skills. Current</a:t>
            </a:r>
          </a:p>
          <a:p>
            <a:r>
              <a:rPr lang="en-US" dirty="0"/>
              <a:t> Directions in Psychological Science.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1023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798" cy="97526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64" y="1217678"/>
            <a:ext cx="4864622" cy="16043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000"/>
              <a:t>Paralelismo das sentenças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40955"/>
            <a:ext cx="378875" cy="957809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9424" y="2973253"/>
            <a:ext cx="4584192" cy="390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10848" y="0"/>
            <a:ext cx="1593952" cy="9753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4864" y="730813"/>
            <a:ext cx="6409990" cy="82980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9D5846-B5B2-8942-8580-E4C06B688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6" r="4358" b="2"/>
          <a:stretch/>
        </p:blipFill>
        <p:spPr>
          <a:xfrm>
            <a:off x="6376307" y="1136856"/>
            <a:ext cx="5787104" cy="74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039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991458"/>
          </a:xfrm>
        </p:spPr>
        <p:txBody>
          <a:bodyPr/>
          <a:lstStyle/>
          <a:p>
            <a:r>
              <a:rPr lang="en-US" dirty="0" err="1"/>
              <a:t>Paralelismo</a:t>
            </a:r>
            <a:r>
              <a:rPr lang="en-US" dirty="0"/>
              <a:t> das </a:t>
            </a:r>
            <a:r>
              <a:rPr lang="en-US" dirty="0" err="1"/>
              <a:t>sentenças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E9EC8E-B2DD-8341-9B64-8668F9894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906" y="3001617"/>
            <a:ext cx="11032877" cy="6232692"/>
          </a:xfrm>
        </p:spPr>
        <p:txBody>
          <a:bodyPr>
            <a:normAutofit/>
          </a:bodyPr>
          <a:lstStyle/>
          <a:p>
            <a:r>
              <a:rPr lang="en-US" dirty="0"/>
              <a:t>Pares de </a:t>
            </a:r>
            <a:r>
              <a:rPr lang="en-US" dirty="0" err="1"/>
              <a:t>sentenças</a:t>
            </a:r>
            <a:r>
              <a:rPr lang="en-US" dirty="0"/>
              <a:t> </a:t>
            </a:r>
            <a:r>
              <a:rPr lang="en-US" dirty="0" err="1"/>
              <a:t>unidas</a:t>
            </a:r>
            <a:r>
              <a:rPr lang="en-US" dirty="0"/>
              <a:t> com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 err="1"/>
              <a:t>ou</a:t>
            </a:r>
            <a:r>
              <a:rPr lang="en-US" dirty="0"/>
              <a:t> e </a:t>
            </a:r>
            <a:r>
              <a:rPr lang="en-US" b="1" dirty="0"/>
              <a:t>mas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3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Esta pesquisa segue quatro fases distintas: (1) instrumentos de medição (2) medição de padrões (3) desenvolvimento de intervenções e (4) disseminação de intervenções bem-sucedidas para outros ambientes e instituições.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6923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A5C0C7-63FA-7444-A344-A7943DB9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Parágrafos</a:t>
            </a:r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BA5104-7158-DB40-A866-D460B5325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655465" y="2015984"/>
            <a:ext cx="3549073" cy="572163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8BE4A2D-C0B5-8643-AB0F-B073D2A98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963049" y="1853196"/>
            <a:ext cx="3549074" cy="604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587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755FB-45D4-544B-9DA5-39DBEFCBA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3520908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Veja</a:t>
            </a:r>
            <a:r>
              <a:rPr lang="en-US" dirty="0"/>
              <a:t> </a:t>
            </a:r>
            <a:r>
              <a:rPr lang="en-US" dirty="0" err="1"/>
              <a:t>edição</a:t>
            </a:r>
            <a:r>
              <a:rPr lang="en-US" dirty="0"/>
              <a:t> de </a:t>
            </a:r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dirty="0">
                <a:hlinkClick r:id="rId2"/>
              </a:rPr>
              <a:t>t2_paragrahph_editing_ex.pdf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74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FC1FD17-3C7B-7549-8A25-6620B466B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45" y="987287"/>
            <a:ext cx="6337300" cy="48768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D5C09BD-6643-6E47-AA56-573904E02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011" y="6518342"/>
            <a:ext cx="9482484" cy="19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3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desregulação da atividade fisiológica do </a:t>
            </a:r>
            <a:r>
              <a:rPr lang="pt-BR" dirty="0" err="1"/>
              <a:t>microRNA</a:t>
            </a:r>
            <a:r>
              <a:rPr lang="pt-BR" dirty="0"/>
              <a:t> (</a:t>
            </a:r>
            <a:r>
              <a:rPr lang="pt-BR" dirty="0" err="1"/>
              <a:t>miR</a:t>
            </a:r>
            <a:r>
              <a:rPr lang="pt-BR" dirty="0"/>
              <a:t>) demonstrou desempenhar um papel importante na iniciação e progressão do tumor, incluindo a </a:t>
            </a:r>
            <a:r>
              <a:rPr lang="pt-BR" dirty="0" err="1"/>
              <a:t>gliomagênese</a:t>
            </a:r>
            <a:r>
              <a:rPr lang="pt-BR" dirty="0"/>
              <a:t>. Portanto, as espécies moleculares que podem regular a atividade </a:t>
            </a:r>
            <a:r>
              <a:rPr lang="pt-BR" dirty="0" err="1"/>
              <a:t>miR</a:t>
            </a:r>
            <a:r>
              <a:rPr lang="pt-BR" dirty="0"/>
              <a:t> em seus </a:t>
            </a:r>
            <a:r>
              <a:rPr lang="pt-BR" dirty="0" err="1"/>
              <a:t>RNAs</a:t>
            </a:r>
            <a:r>
              <a:rPr lang="pt-BR" dirty="0"/>
              <a:t> alvo sem afetar a expressão de </a:t>
            </a:r>
            <a:r>
              <a:rPr lang="pt-BR" dirty="0" err="1"/>
              <a:t>miRs</a:t>
            </a:r>
            <a:r>
              <a:rPr lang="pt-BR" dirty="0"/>
              <a:t> maduros relevantes podem desempenhar papéis igualmente relevantes no câncer.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en-US" dirty="0" err="1"/>
              <a:t>Mudanças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expressão</a:t>
            </a:r>
            <a:r>
              <a:rPr lang="en-US" dirty="0"/>
              <a:t> de microRNA </a:t>
            </a:r>
            <a:r>
              <a:rPr lang="en-US" dirty="0" err="1"/>
              <a:t>desempenham</a:t>
            </a:r>
            <a:r>
              <a:rPr lang="en-US" dirty="0"/>
              <a:t> um </a:t>
            </a:r>
            <a:r>
              <a:rPr lang="en-US" dirty="0" err="1"/>
              <a:t>papel</a:t>
            </a:r>
            <a:r>
              <a:rPr lang="en-US" dirty="0"/>
              <a:t> no </a:t>
            </a:r>
            <a:r>
              <a:rPr lang="en-US" dirty="0" err="1"/>
              <a:t>câncer</a:t>
            </a:r>
            <a:r>
              <a:rPr lang="en-US" dirty="0"/>
              <a:t>, </a:t>
            </a:r>
            <a:r>
              <a:rPr lang="en-US" dirty="0" err="1"/>
              <a:t>incluindo</a:t>
            </a:r>
            <a:r>
              <a:rPr lang="en-US" dirty="0"/>
              <a:t> glioma. </a:t>
            </a:r>
            <a:r>
              <a:rPr lang="en-US" dirty="0" err="1"/>
              <a:t>Portanto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 que </a:t>
            </a:r>
            <a:r>
              <a:rPr lang="en-US" dirty="0" err="1"/>
              <a:t>interrompem</a:t>
            </a:r>
            <a:r>
              <a:rPr lang="en-US" dirty="0"/>
              <a:t> a </a:t>
            </a:r>
            <a:r>
              <a:rPr lang="en-US" dirty="0" err="1"/>
              <a:t>ligação</a:t>
            </a:r>
            <a:r>
              <a:rPr lang="en-US" dirty="0"/>
              <a:t> dos microRNAs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RNAs </a:t>
            </a:r>
            <a:r>
              <a:rPr lang="en-US" dirty="0" err="1"/>
              <a:t>alvo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promover</a:t>
            </a:r>
            <a:r>
              <a:rPr lang="en-US" dirty="0"/>
              <a:t> o </a:t>
            </a:r>
            <a:r>
              <a:rPr lang="en-US" dirty="0" err="1"/>
              <a:t>câncer</a:t>
            </a:r>
            <a:r>
              <a:rPr lang="en-US" dirty="0"/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329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376A3A-D8DA-7E43-8017-F7637117F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708" y="639440"/>
            <a:ext cx="7869383" cy="8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9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525099A-2870-A241-A3E3-2988A511C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931" y="915153"/>
            <a:ext cx="8246936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62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6D18F6E-3C50-3643-9201-8BD552172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522" y="915153"/>
            <a:ext cx="7553755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089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BF46E1-85FB-5D4B-A5BC-B648DDCB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Sumário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A6EFB-C606-0B4A-BAD2-DF50A96A7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064838" cy="3714709"/>
          </a:xfrm>
        </p:spPr>
        <p:txBody>
          <a:bodyPr/>
          <a:lstStyle/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Escolha de verbos mais adequados</a:t>
            </a:r>
          </a:p>
          <a:p>
            <a:pPr lvl="1"/>
            <a:r>
              <a:rPr lang="pt-BR" dirty="0"/>
              <a:t>Evite transformar verbos em substantivos. </a:t>
            </a:r>
          </a:p>
          <a:p>
            <a:pPr lvl="1"/>
            <a:r>
              <a:rPr lang="pt-BR" dirty="0"/>
              <a:t>Deixe sujeito/verbo/predicado próximos!</a:t>
            </a:r>
          </a:p>
          <a:p>
            <a:pPr lvl="1"/>
            <a:r>
              <a:rPr lang="pt-BR" dirty="0"/>
              <a:t>Uso correto de pontuação </a:t>
            </a:r>
          </a:p>
          <a:p>
            <a:pPr lvl="1"/>
            <a:r>
              <a:rPr lang="pt-BR" dirty="0"/>
              <a:t>Organização lógica de </a:t>
            </a:r>
            <a:r>
              <a:rPr lang="pt-BR" dirty="0" err="1"/>
              <a:t>idéias</a:t>
            </a:r>
            <a:r>
              <a:rPr lang="pt-BR" dirty="0"/>
              <a:t> em parágrafos (mapa conceitual)</a:t>
            </a:r>
          </a:p>
          <a:p>
            <a:pPr lvl="1"/>
            <a:r>
              <a:rPr lang="pt-BR" dirty="0"/>
              <a:t>Uso de conectivos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51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F186720-B7B3-A74B-BF7E-5DA16966CA96}"/>
              </a:ext>
            </a:extLst>
          </p:cNvPr>
          <p:cNvSpPr/>
          <p:nvPr/>
        </p:nvSpPr>
        <p:spPr>
          <a:xfrm>
            <a:off x="1270598" y="5199926"/>
            <a:ext cx="10022541" cy="2077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0385" marR="898525" algn="just"/>
            <a:r>
              <a:rPr lang="pt-BR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O morcego emite pulsos de curta duração de ondas ultrassônicas, os quais voltam na forma de ecos após atingirem objetos no ambiente, trazendo informações a respeito das suas dimensões, suas localizações e dos seus possíveis movimentos. Isso se dá em razão da sensibilidade do morcego em detectar o tempo gasto para os ecos voltarem, bem como das pequenas variações nas frequências e nas intensidades dos pulsos ultrassônicos.</a:t>
            </a:r>
            <a:r>
              <a:rPr lang="pt-BR" sz="105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 </a:t>
            </a: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CEA04-60D9-DA46-B6DD-B2C25F7A48F8}"/>
              </a:ext>
            </a:extLst>
          </p:cNvPr>
          <p:cNvSpPr txBox="1">
            <a:spLocks/>
          </p:cNvSpPr>
          <p:nvPr/>
        </p:nvSpPr>
        <p:spPr>
          <a:xfrm>
            <a:off x="1270598" y="1666871"/>
            <a:ext cx="10957261" cy="3209929"/>
          </a:xfrm>
          <a:prstGeom prst="rect">
            <a:avLst/>
          </a:prstGeom>
        </p:spPr>
        <p:txBody>
          <a:bodyPr/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pt-BR" sz="2000" dirty="0"/>
              <a:t>Corte palavras e frases desnecessárias</a:t>
            </a:r>
          </a:p>
          <a:p>
            <a:pPr lvl="1"/>
            <a:r>
              <a:rPr lang="pt-BR" sz="2000" dirty="0"/>
              <a:t>Use a voz ativa (sujeito + verbo + objeto)</a:t>
            </a:r>
          </a:p>
          <a:p>
            <a:pPr lvl="1"/>
            <a:r>
              <a:rPr lang="pt-BR" sz="2000" dirty="0"/>
              <a:t>Escolha de verbos mais adequados</a:t>
            </a:r>
          </a:p>
          <a:p>
            <a:pPr lvl="1"/>
            <a:r>
              <a:rPr lang="pt-BR" sz="2000" dirty="0"/>
              <a:t>Evite transformar verbos em substantivos. </a:t>
            </a:r>
          </a:p>
          <a:p>
            <a:pPr lvl="1"/>
            <a:r>
              <a:rPr lang="pt-BR" sz="2000" dirty="0"/>
              <a:t>Deixe sujeito/verbo/predicado próximos!</a:t>
            </a:r>
          </a:p>
          <a:p>
            <a:pPr lvl="1"/>
            <a:r>
              <a:rPr lang="pt-BR" sz="2000" dirty="0"/>
              <a:t>Uso correto de pontuação </a:t>
            </a:r>
          </a:p>
          <a:p>
            <a:pPr lvl="1"/>
            <a:r>
              <a:rPr lang="pt-BR" sz="2000" dirty="0"/>
              <a:t>Organização lógica de </a:t>
            </a:r>
            <a:r>
              <a:rPr lang="pt-BR" sz="2000" dirty="0" err="1"/>
              <a:t>idéias</a:t>
            </a:r>
            <a:r>
              <a:rPr lang="pt-BR" sz="2000" dirty="0"/>
              <a:t> em parágrafos (mapa conceitual)</a:t>
            </a:r>
          </a:p>
          <a:p>
            <a:pPr lvl="1"/>
            <a:r>
              <a:rPr lang="pt-BR" sz="2000" dirty="0"/>
              <a:t>Uso de conectivos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4065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CF658-A8DE-9249-97A5-042F56F8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Síntese</a:t>
            </a:r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E689B2-9FFC-8046-9C45-5146996AE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" y="2404535"/>
            <a:ext cx="10389360" cy="61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36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03A13-56BC-D047-A972-8123BF2C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118D01-2B07-AF4C-A477-E1D25A4A0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editors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sure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significant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determine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conclusions</a:t>
            </a:r>
            <a:r>
              <a:rPr lang="pt-BR" dirty="0"/>
              <a:t> are </a:t>
            </a:r>
            <a:r>
              <a:rPr lang="pt-BR" dirty="0" err="1"/>
              <a:t>justified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quickly</a:t>
            </a:r>
            <a:r>
              <a:rPr lang="pt-BR" dirty="0"/>
              <a:t> </a:t>
            </a:r>
            <a:r>
              <a:rPr lang="pt-BR" dirty="0" err="1"/>
              <a:t>understand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conceptual </a:t>
            </a:r>
            <a:r>
              <a:rPr lang="pt-BR" dirty="0" err="1"/>
              <a:t>conclusions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deciding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dig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writer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convey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important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broadest</a:t>
            </a:r>
            <a:r>
              <a:rPr lang="pt-BR" dirty="0"/>
              <a:t> </a:t>
            </a:r>
            <a:r>
              <a:rPr lang="pt-BR" dirty="0" err="1"/>
              <a:t>audience</a:t>
            </a:r>
            <a:r>
              <a:rPr lang="pt-BR" dirty="0"/>
              <a:t> </a:t>
            </a:r>
            <a:r>
              <a:rPr lang="pt-BR" dirty="0" err="1"/>
              <a:t>possible</a:t>
            </a:r>
            <a:r>
              <a:rPr lang="pt-BR" dirty="0"/>
              <a:t> </a:t>
            </a:r>
            <a:r>
              <a:rPr lang="pt-BR" dirty="0" err="1"/>
              <a:t>while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specialist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are </a:t>
            </a:r>
            <a:r>
              <a:rPr lang="pt-BR" dirty="0" err="1"/>
              <a:t>credible</a:t>
            </a:r>
            <a:r>
              <a:rPr lang="pt-BR" dirty="0"/>
              <a:t>. </a:t>
            </a:r>
          </a:p>
          <a:p>
            <a:endParaRPr lang="en-US" dirty="0"/>
          </a:p>
          <a:p>
            <a:endParaRPr lang="en-US" dirty="0"/>
          </a:p>
          <a:p>
            <a:r>
              <a:rPr lang="pt-BR" dirty="0"/>
              <a:t>The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data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a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it </a:t>
            </a:r>
            <a:r>
              <a:rPr lang="pt-BR" dirty="0" err="1"/>
              <a:t>credibility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1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ECDB4-7176-2B4E-BEFD-63BEDAF26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1: Focus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a central </a:t>
            </a:r>
            <a:r>
              <a:rPr lang="pt-BR" dirty="0" err="1"/>
              <a:t>contribution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communicate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A9684C-4270-D84F-8619-9A619914A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Your</a:t>
            </a:r>
            <a:r>
              <a:rPr lang="pt-BR" dirty="0"/>
              <a:t> communication </a:t>
            </a:r>
            <a:r>
              <a:rPr lang="pt-BR" dirty="0" err="1"/>
              <a:t>efforts</a:t>
            </a:r>
            <a:r>
              <a:rPr lang="pt-BR" dirty="0"/>
              <a:t> are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still </a:t>
            </a:r>
            <a:r>
              <a:rPr lang="pt-BR" dirty="0" err="1"/>
              <a:t>describe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colleagues</a:t>
            </a:r>
            <a:r>
              <a:rPr lang="pt-BR" dirty="0"/>
              <a:t> a </a:t>
            </a:r>
            <a:r>
              <a:rPr lang="pt-BR" dirty="0" err="1"/>
              <a:t>year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reading</a:t>
            </a:r>
            <a:r>
              <a:rPr lang="pt-BR" dirty="0"/>
              <a:t> it. </a:t>
            </a:r>
          </a:p>
          <a:p>
            <a:r>
              <a:rPr lang="pt-BR" dirty="0"/>
              <a:t>Focus </a:t>
            </a:r>
            <a:r>
              <a:rPr lang="pt-BR" dirty="0" err="1"/>
              <a:t>on</a:t>
            </a:r>
            <a:r>
              <a:rPr lang="pt-BR" dirty="0"/>
              <a:t> a single </a:t>
            </a:r>
            <a:r>
              <a:rPr lang="pt-BR" dirty="0" err="1"/>
              <a:t>message</a:t>
            </a:r>
            <a:r>
              <a:rPr lang="pt-BR" dirty="0"/>
              <a:t>; </a:t>
            </a:r>
            <a:r>
              <a:rPr lang="pt-BR" dirty="0" err="1"/>
              <a:t>papers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simultaneously</a:t>
            </a:r>
            <a:r>
              <a:rPr lang="pt-BR" dirty="0"/>
              <a:t> </a:t>
            </a:r>
            <a:r>
              <a:rPr lang="pt-BR" dirty="0" err="1"/>
              <a:t>focus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contri</a:t>
            </a:r>
            <a:r>
              <a:rPr lang="pt-BR" dirty="0"/>
              <a:t>- </a:t>
            </a:r>
            <a:r>
              <a:rPr lang="pt-BR" dirty="0" err="1"/>
              <a:t>butions</a:t>
            </a:r>
            <a:r>
              <a:rPr lang="pt-BR" dirty="0"/>
              <a:t> </a:t>
            </a:r>
            <a:r>
              <a:rPr lang="pt-BR" dirty="0" err="1"/>
              <a:t>tend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are </a:t>
            </a:r>
            <a:r>
              <a:rPr lang="pt-BR" dirty="0" err="1"/>
              <a:t>therefore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memorable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refinement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. </a:t>
            </a:r>
            <a:r>
              <a:rPr lang="pt-BR" dirty="0" err="1"/>
              <a:t>T</a:t>
            </a:r>
            <a:r>
              <a:rPr lang="pt-BR" dirty="0"/>
              <a:t>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20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94926-505B-B141-BAC9-01727C539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Rule</a:t>
            </a:r>
            <a:r>
              <a:rPr lang="pt-BR" dirty="0"/>
              <a:t> 2: Write for </a:t>
            </a:r>
            <a:r>
              <a:rPr lang="pt-BR" dirty="0" err="1"/>
              <a:t>flesh-and-blood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beings</a:t>
            </a:r>
            <a:r>
              <a:rPr lang="pt-BR" dirty="0"/>
              <a:t> </a:t>
            </a:r>
            <a:r>
              <a:rPr lang="pt-BR" dirty="0" err="1"/>
              <a:t>who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know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AF4F3B-FD02-0F4E-9A93-469992D4F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Because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leading</a:t>
            </a:r>
            <a:r>
              <a:rPr lang="pt-BR" dirty="0"/>
              <a:t> expert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exactly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doing</a:t>
            </a:r>
            <a:r>
              <a:rPr lang="pt-BR" dirty="0"/>
              <a:t>,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also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least</a:t>
            </a:r>
            <a:r>
              <a:rPr lang="pt-BR" dirty="0"/>
              <a:t> </a:t>
            </a:r>
            <a:r>
              <a:rPr lang="pt-BR" dirty="0" err="1"/>
              <a:t>qualified</a:t>
            </a:r>
            <a:r>
              <a:rPr lang="pt-BR" dirty="0"/>
              <a:t> </a:t>
            </a:r>
            <a:r>
              <a:rPr lang="pt-BR" dirty="0" err="1"/>
              <a:t>person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judge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writing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perspective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naïve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3726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E9AF2-E51B-7041-960B-E5CD1C4B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3: Stick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context-content-conclusion</a:t>
            </a:r>
            <a:r>
              <a:rPr lang="pt-BR" dirty="0"/>
              <a:t> (C-C-C) </a:t>
            </a:r>
            <a:r>
              <a:rPr lang="pt-BR" dirty="0" err="1"/>
              <a:t>scheme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20674D-4AA3-FB4E-9B7E-A8632ED40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Impatient vs patient reader</a:t>
            </a:r>
          </a:p>
          <a:p>
            <a:endParaRPr lang="en-US" dirty="0"/>
          </a:p>
          <a:p>
            <a:r>
              <a:rPr lang="pt-BR" dirty="0"/>
              <a:t>The C-C-C </a:t>
            </a:r>
            <a:r>
              <a:rPr lang="pt-BR" dirty="0" err="1"/>
              <a:t>scheme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scales</a:t>
            </a:r>
            <a:r>
              <a:rPr lang="pt-BR" dirty="0"/>
              <a:t>. At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whole-paper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content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brings</a:t>
            </a:r>
            <a:r>
              <a:rPr lang="pt-BR" dirty="0"/>
              <a:t> home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. </a:t>
            </a:r>
            <a:r>
              <a:rPr lang="pt-BR" dirty="0" err="1"/>
              <a:t>Applying</a:t>
            </a:r>
            <a:r>
              <a:rPr lang="pt-BR" dirty="0"/>
              <a:t> C-C-C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body</a:t>
            </a:r>
            <a:r>
              <a:rPr lang="pt-BR" dirty="0"/>
              <a:t> hosts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content</a:t>
            </a:r>
            <a:r>
              <a:rPr lang="pt-BR" dirty="0"/>
              <a:t> </a:t>
            </a:r>
            <a:r>
              <a:rPr lang="pt-BR" dirty="0" err="1"/>
              <a:t>put</a:t>
            </a:r>
            <a:r>
              <a:rPr lang="pt-BR" dirty="0"/>
              <a:t> </a:t>
            </a:r>
            <a:r>
              <a:rPr lang="pt-BR" dirty="0" err="1"/>
              <a:t>forth</a:t>
            </a:r>
            <a:r>
              <a:rPr lang="pt-BR" dirty="0"/>
              <a:t> for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reader’s</a:t>
            </a:r>
            <a:r>
              <a:rPr lang="pt-BR" dirty="0"/>
              <a:t> </a:t>
            </a:r>
            <a:r>
              <a:rPr lang="pt-BR" dirty="0" err="1"/>
              <a:t>consideration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last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. </a:t>
            </a:r>
          </a:p>
          <a:p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reduces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chance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wonder</a:t>
            </a:r>
            <a:r>
              <a:rPr lang="pt-BR" dirty="0"/>
              <a:t> “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</a:t>
            </a:r>
            <a:r>
              <a:rPr lang="pt-BR" dirty="0"/>
              <a:t> </a:t>
            </a:r>
            <a:r>
              <a:rPr lang="pt-BR" dirty="0" err="1"/>
              <a:t>told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). </a:t>
            </a:r>
          </a:p>
          <a:p>
            <a:endParaRPr lang="pt-BR" dirty="0"/>
          </a:p>
          <a:p>
            <a:r>
              <a:rPr lang="pt-BR" dirty="0" err="1"/>
              <a:t>But</a:t>
            </a:r>
            <a:r>
              <a:rPr lang="pt-BR" dirty="0"/>
              <a:t> for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,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activities</a:t>
            </a:r>
            <a:r>
              <a:rPr lang="pt-BR" dirty="0"/>
              <a:t> are </a:t>
            </a:r>
            <a:r>
              <a:rPr lang="pt-BR" dirty="0" err="1"/>
              <a:t>extraneous</a:t>
            </a:r>
            <a:r>
              <a:rPr lang="pt-BR" dirty="0"/>
              <a:t>. </a:t>
            </a:r>
            <a:r>
              <a:rPr lang="pt-BR" dirty="0" err="1"/>
              <a:t>They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chronological</a:t>
            </a:r>
            <a:r>
              <a:rPr lang="pt-BR" dirty="0"/>
              <a:t> path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reached</a:t>
            </a:r>
            <a:r>
              <a:rPr lang="pt-BR" dirty="0"/>
              <a:t> a </a:t>
            </a:r>
            <a:r>
              <a:rPr lang="pt-BR" dirty="0" err="1"/>
              <a:t>result</a:t>
            </a:r>
            <a:r>
              <a:rPr lang="pt-BR" dirty="0"/>
              <a:t>;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supporting</a:t>
            </a:r>
            <a:r>
              <a:rPr lang="pt-BR" dirty="0"/>
              <a:t> it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98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326810-B33B-2F4F-AED8-10A47BDB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Cortes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DCB5C7-230A-D74A-AFF4-699109493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Palavras</a:t>
            </a:r>
            <a:r>
              <a:rPr lang="en-US" dirty="0"/>
              <a:t> de peso </a:t>
            </a:r>
            <a:r>
              <a:rPr lang="en-US" dirty="0" err="1"/>
              <a:t>morto</a:t>
            </a:r>
            <a:r>
              <a:rPr lang="en-US" dirty="0"/>
              <a:t> (</a:t>
            </a:r>
            <a:r>
              <a:rPr lang="en-US" dirty="0" err="1"/>
              <a:t>nao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função</a:t>
            </a:r>
            <a:r>
              <a:rPr lang="en-US" dirty="0"/>
              <a:t>)</a:t>
            </a:r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vazias</a:t>
            </a:r>
            <a:endParaRPr lang="en-US" dirty="0"/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longas</a:t>
            </a:r>
            <a:endParaRPr lang="en-US" dirty="0"/>
          </a:p>
          <a:p>
            <a:r>
              <a:rPr lang="en-US" dirty="0" err="1"/>
              <a:t>Jargões</a:t>
            </a:r>
            <a:r>
              <a:rPr lang="en-US" dirty="0"/>
              <a:t> e </a:t>
            </a:r>
            <a:r>
              <a:rPr lang="en-US" dirty="0" err="1"/>
              <a:t>acrônimos</a:t>
            </a:r>
            <a:r>
              <a:rPr lang="en-US" dirty="0"/>
              <a:t> (</a:t>
            </a:r>
            <a:r>
              <a:rPr lang="en-US" dirty="0" err="1"/>
              <a:t>abreviações</a:t>
            </a:r>
            <a:r>
              <a:rPr lang="en-US" dirty="0"/>
              <a:t>)</a:t>
            </a:r>
          </a:p>
          <a:p>
            <a:r>
              <a:rPr lang="en-US" dirty="0" err="1"/>
              <a:t>Repetição</a:t>
            </a:r>
            <a:r>
              <a:rPr lang="en-US" dirty="0"/>
              <a:t> de </a:t>
            </a:r>
            <a:r>
              <a:rPr lang="en-US" dirty="0" err="1"/>
              <a:t>palavras</a:t>
            </a:r>
            <a:r>
              <a:rPr lang="en-US" dirty="0"/>
              <a:t> e </a:t>
            </a:r>
            <a:r>
              <a:rPr lang="en-US" dirty="0" err="1"/>
              <a:t>idéias</a:t>
            </a:r>
            <a:r>
              <a:rPr lang="en-US" dirty="0"/>
              <a:t> (mas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scarifique</a:t>
            </a:r>
            <a:r>
              <a:rPr lang="en-US" dirty="0"/>
              <a:t> a </a:t>
            </a:r>
            <a:r>
              <a:rPr lang="en-US" dirty="0" err="1"/>
              <a:t>clareza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nomes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para </a:t>
            </a:r>
            <a:r>
              <a:rPr lang="en-US" dirty="0" err="1"/>
              <a:t>mesma</a:t>
            </a:r>
            <a:r>
              <a:rPr lang="en-US" dirty="0"/>
              <a:t> </a:t>
            </a:r>
            <a:r>
              <a:rPr lang="en-US" dirty="0" err="1"/>
              <a:t>idéia</a:t>
            </a:r>
            <a:r>
              <a:rPr lang="en-US" dirty="0"/>
              <a:t>)</a:t>
            </a:r>
          </a:p>
          <a:p>
            <a:r>
              <a:rPr lang="en-US" dirty="0" err="1"/>
              <a:t>Advérbios</a:t>
            </a:r>
            <a:endParaRPr lang="en-US" dirty="0"/>
          </a:p>
          <a:p>
            <a:r>
              <a:rPr lang="en-US" dirty="0" err="1"/>
              <a:t>Eliminar</a:t>
            </a:r>
            <a:r>
              <a:rPr lang="en-US" dirty="0"/>
              <a:t> </a:t>
            </a:r>
            <a:r>
              <a:rPr lang="en-US" dirty="0" err="1"/>
              <a:t>negações</a:t>
            </a:r>
            <a:endParaRPr lang="en-US" dirty="0"/>
          </a:p>
          <a:p>
            <a:r>
              <a:rPr lang="en-US" dirty="0" err="1"/>
              <a:t>Verbos</a:t>
            </a:r>
            <a:r>
              <a:rPr lang="en-US" dirty="0"/>
              <a:t> Haver / </a:t>
            </a:r>
            <a:r>
              <a:rPr lang="en-US" dirty="0" err="1"/>
              <a:t>Existir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09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67931-391F-364A-94A8-E78ACDE5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4: </a:t>
            </a:r>
            <a:r>
              <a:rPr lang="pt-BR" dirty="0" err="1"/>
              <a:t>Optimize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flow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avoiding</a:t>
            </a:r>
            <a:r>
              <a:rPr lang="pt-BR" dirty="0"/>
              <a:t> </a:t>
            </a:r>
            <a:r>
              <a:rPr lang="pt-BR" dirty="0" err="1"/>
              <a:t>zig-zag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</a:t>
            </a:r>
            <a:r>
              <a:rPr lang="pt-BR" dirty="0" err="1"/>
              <a:t>parallelism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A2E852-0786-A543-ACBB-4A93A06CB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2799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810A2-060B-584A-A130-44BAB9FDF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Rule</a:t>
            </a:r>
            <a:r>
              <a:rPr lang="pt-BR" dirty="0"/>
              <a:t> 5: </a:t>
            </a:r>
            <a:r>
              <a:rPr lang="pt-BR" dirty="0" err="1"/>
              <a:t>Tell</a:t>
            </a:r>
            <a:r>
              <a:rPr lang="pt-BR" dirty="0"/>
              <a:t> a complete </a:t>
            </a:r>
            <a:r>
              <a:rPr lang="pt-BR" dirty="0" err="1"/>
              <a:t>story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abstract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F057B0-7750-9646-A64A-EE3BC7E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The </a:t>
            </a:r>
            <a:r>
              <a:rPr lang="pt-BR" dirty="0" err="1">
                <a:solidFill>
                  <a:srgbClr val="139CEA"/>
                </a:solidFill>
              </a:rPr>
              <a:t>context</a:t>
            </a:r>
            <a:r>
              <a:rPr lang="pt-BR" dirty="0"/>
              <a:t> must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>
                <a:solidFill>
                  <a:srgbClr val="139CEA"/>
                </a:solidFill>
              </a:rPr>
              <a:t>gap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paper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will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fill</a:t>
            </a:r>
            <a:r>
              <a:rPr lang="pt-BR" dirty="0"/>
              <a:t>. 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introducing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broader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field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/>
              <a:t>in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particular </a:t>
            </a:r>
            <a:r>
              <a:rPr lang="pt-BR" dirty="0" err="1"/>
              <a:t>research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situated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,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context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is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narrowed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until</a:t>
            </a:r>
            <a:r>
              <a:rPr lang="pt-BR" dirty="0"/>
              <a:t> it </a:t>
            </a:r>
            <a:r>
              <a:rPr lang="pt-BR" dirty="0" err="1"/>
              <a:t>lands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b="1" dirty="0">
                <a:solidFill>
                  <a:srgbClr val="00B050"/>
                </a:solidFill>
              </a:rPr>
              <a:t>open </a:t>
            </a:r>
            <a:r>
              <a:rPr lang="pt-BR" b="1" dirty="0" err="1">
                <a:solidFill>
                  <a:srgbClr val="00B050"/>
                </a:solidFill>
              </a:rPr>
              <a:t>question</a:t>
            </a:r>
            <a:r>
              <a:rPr lang="pt-BR" b="1" dirty="0">
                <a:solidFill>
                  <a:srgbClr val="00B050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>
                <a:solidFill>
                  <a:srgbClr val="00B050"/>
                </a:solidFill>
              </a:rPr>
              <a:t>the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 err="1">
                <a:solidFill>
                  <a:srgbClr val="00B050"/>
                </a:solidFill>
              </a:rPr>
              <a:t>research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 err="1">
                <a:solidFill>
                  <a:srgbClr val="00B050"/>
                </a:solidFill>
              </a:rPr>
              <a:t>answered</a:t>
            </a:r>
            <a:r>
              <a:rPr lang="pt-BR" dirty="0"/>
              <a:t>. A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stage</a:t>
            </a:r>
            <a:r>
              <a:rPr lang="pt-BR" dirty="0"/>
              <a:t> for </a:t>
            </a:r>
            <a:r>
              <a:rPr lang="pt-BR" dirty="0" err="1"/>
              <a:t>distinguishing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current</a:t>
            </a:r>
            <a:r>
              <a:rPr lang="pt-BR" dirty="0"/>
              <a:t> </a:t>
            </a:r>
            <a:r>
              <a:rPr lang="pt-BR" dirty="0" err="1"/>
              <a:t>state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communicating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connection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con</a:t>
            </a:r>
            <a:r>
              <a:rPr lang="pt-BR" dirty="0"/>
              <a:t>-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opened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). </a:t>
            </a:r>
          </a:p>
          <a:p>
            <a:r>
              <a:rPr lang="pt-BR" dirty="0"/>
              <a:t>The </a:t>
            </a:r>
            <a:r>
              <a:rPr lang="pt-BR" dirty="0" err="1">
                <a:solidFill>
                  <a:srgbClr val="139CEA"/>
                </a:solidFill>
              </a:rPr>
              <a:t>content</a:t>
            </a:r>
            <a:r>
              <a:rPr lang="pt-BR" dirty="0"/>
              <a:t> (“</a:t>
            </a:r>
            <a:r>
              <a:rPr lang="pt-BR" dirty="0" err="1"/>
              <a:t>Here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”)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approach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meat</a:t>
            </a:r>
            <a:r>
              <a:rPr lang="pt-BR" dirty="0"/>
              <a:t>—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executive</a:t>
            </a:r>
            <a:r>
              <a:rPr lang="pt-BR" dirty="0"/>
              <a:t> </a:t>
            </a:r>
            <a:r>
              <a:rPr lang="pt-BR" dirty="0" err="1"/>
              <a:t>summary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 err="1"/>
              <a:t>Finally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conclusion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interprets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answer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posed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end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  <a:r>
              <a:rPr lang="pt-BR" dirty="0" err="1"/>
              <a:t>There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a </a:t>
            </a:r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highlights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moves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forward</a:t>
            </a:r>
            <a:r>
              <a:rPr lang="pt-BR" dirty="0"/>
              <a:t> (i.e., “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”).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paricularly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 for more “general” </a:t>
            </a:r>
            <a:r>
              <a:rPr lang="pt-BR" dirty="0" err="1"/>
              <a:t>journals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broad</a:t>
            </a:r>
            <a:r>
              <a:rPr lang="pt-BR" dirty="0"/>
              <a:t> </a:t>
            </a:r>
            <a:r>
              <a:rPr lang="pt-BR" dirty="0" err="1"/>
              <a:t>readership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925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2486B0-6C17-3243-9BAE-831B2E64B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8" y="379156"/>
            <a:ext cx="5364413" cy="899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090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0765B-142C-1F49-BBFB-31412A7CA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6: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64DA4-9CF6-AA45-8992-7A8728361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(a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u="sng" dirty="0" err="1"/>
              <a:t>explains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“</a:t>
            </a:r>
            <a:r>
              <a:rPr lang="pt-BR" u="sng" dirty="0" err="1"/>
              <a:t>knowns</a:t>
            </a:r>
            <a:r>
              <a:rPr lang="pt-BR" u="sng" dirty="0"/>
              <a:t>” </a:t>
            </a:r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</a:t>
            </a:r>
            <a:r>
              <a:rPr lang="pt-BR" dirty="0" err="1"/>
              <a:t>content</a:t>
            </a:r>
            <a:r>
              <a:rPr lang="pt-BR" dirty="0"/>
              <a:t>)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landing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u="sng" dirty="0" err="1"/>
              <a:t>critical</a:t>
            </a:r>
            <a:r>
              <a:rPr lang="pt-BR" u="sng" dirty="0"/>
              <a:t> “</a:t>
            </a:r>
            <a:r>
              <a:rPr lang="pt-BR" u="sng" dirty="0" err="1"/>
              <a:t>unknown</a:t>
            </a:r>
            <a:r>
              <a:rPr lang="pt-BR" u="sng" dirty="0"/>
              <a:t>” </a:t>
            </a:r>
            <a:r>
              <a:rPr lang="pt-BR" dirty="0"/>
              <a:t>(</a:t>
            </a:r>
            <a:r>
              <a:rPr lang="pt-BR" dirty="0" err="1"/>
              <a:t>conclusion</a:t>
            </a:r>
            <a:r>
              <a:rPr lang="pt-BR" dirty="0"/>
              <a:t>)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makes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.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path, </a:t>
            </a:r>
            <a:r>
              <a:rPr lang="pt-BR" dirty="0" err="1"/>
              <a:t>there</a:t>
            </a:r>
            <a:r>
              <a:rPr lang="pt-BR" dirty="0"/>
              <a:t> are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behind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gaps; </a:t>
            </a:r>
            <a:r>
              <a:rPr lang="pt-BR" dirty="0" err="1"/>
              <a:t>these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lead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untested</a:t>
            </a:r>
            <a:r>
              <a:rPr lang="pt-BR" dirty="0"/>
              <a:t> </a:t>
            </a:r>
            <a:r>
              <a:rPr lang="pt-BR" dirty="0" err="1"/>
              <a:t>hypothesis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undeveloped</a:t>
            </a:r>
            <a:r>
              <a:rPr lang="pt-BR" dirty="0"/>
              <a:t>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give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hope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solvable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u="sng" dirty="0" err="1"/>
              <a:t>last</a:t>
            </a:r>
            <a:r>
              <a:rPr lang="pt-BR" u="sng" dirty="0"/>
              <a:t> </a:t>
            </a:r>
            <a:r>
              <a:rPr lang="pt-BR" u="sng" dirty="0" err="1"/>
              <a:t>paragraph</a:t>
            </a:r>
            <a:r>
              <a:rPr lang="pt-BR" u="sng" dirty="0"/>
              <a:t> </a:t>
            </a:r>
            <a:r>
              <a:rPr lang="pt-BR" u="sng" dirty="0" err="1"/>
              <a:t>of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</a:t>
            </a:r>
            <a:r>
              <a:rPr lang="pt-BR" u="sng" dirty="0" err="1"/>
              <a:t>introduction</a:t>
            </a:r>
            <a:r>
              <a:rPr lang="pt-BR" u="sng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: it </a:t>
            </a:r>
            <a:r>
              <a:rPr lang="pt-BR" dirty="0" err="1"/>
              <a:t>compactly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established</a:t>
            </a:r>
            <a:r>
              <a:rPr lang="pt-BR" dirty="0"/>
              <a:t>. It </a:t>
            </a:r>
            <a:r>
              <a:rPr lang="pt-BR" dirty="0" err="1"/>
              <a:t>differs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abstract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 </a:t>
            </a:r>
            <a:r>
              <a:rPr lang="pt-BR" dirty="0" err="1"/>
              <a:t>ways</a:t>
            </a:r>
            <a:r>
              <a:rPr lang="pt-BR" dirty="0"/>
              <a:t>: it does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need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(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been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), it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somewhat</a:t>
            </a:r>
            <a:r>
              <a:rPr lang="pt-BR" dirty="0"/>
              <a:t> more </a:t>
            </a:r>
            <a:r>
              <a:rPr lang="pt-BR" dirty="0" err="1"/>
              <a:t>specific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it </a:t>
            </a:r>
            <a:r>
              <a:rPr lang="pt-BR" dirty="0" err="1"/>
              <a:t>only</a:t>
            </a:r>
            <a:r>
              <a:rPr lang="pt-BR" dirty="0"/>
              <a:t> </a:t>
            </a:r>
            <a:r>
              <a:rPr lang="pt-BR" dirty="0" err="1"/>
              <a:t>briefly</a:t>
            </a:r>
            <a:r>
              <a:rPr lang="pt-BR" dirty="0"/>
              <a:t> </a:t>
            </a:r>
            <a:r>
              <a:rPr lang="pt-BR" dirty="0" err="1"/>
              <a:t>previews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,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3995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3D8C0-FBD7-CD4F-85A4-4972E19AC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7: </a:t>
            </a:r>
            <a:r>
              <a:rPr lang="pt-BR" dirty="0" err="1"/>
              <a:t>Deliver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as a </a:t>
            </a:r>
            <a:r>
              <a:rPr lang="pt-BR" dirty="0" err="1"/>
              <a:t>sequence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statements</a:t>
            </a:r>
            <a:r>
              <a:rPr lang="pt-BR" dirty="0"/>
              <a:t>,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figures,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connect</a:t>
            </a:r>
            <a:r>
              <a:rPr lang="pt-BR" dirty="0"/>
              <a:t> </a:t>
            </a:r>
            <a:r>
              <a:rPr lang="pt-BR" dirty="0" err="1"/>
              <a:t>logically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support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6AB10-FC2F-6646-9F71-97B4B1AAD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r>
              <a:rPr lang="pt-BR" dirty="0" err="1"/>
              <a:t>phase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preparation</a:t>
            </a:r>
            <a:r>
              <a:rPr lang="pt-BR" dirty="0"/>
              <a:t> (</a:t>
            </a:r>
            <a:r>
              <a:rPr lang="pt-BR" dirty="0" err="1"/>
              <a:t>see</a:t>
            </a:r>
            <a:r>
              <a:rPr lang="pt-BR" dirty="0"/>
              <a:t> </a:t>
            </a:r>
            <a:r>
              <a:rPr lang="pt-BR" dirty="0" err="1"/>
              <a:t>Rule</a:t>
            </a:r>
            <a:r>
              <a:rPr lang="pt-BR" dirty="0"/>
              <a:t> 9), sketch out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u="sng" dirty="0" err="1"/>
              <a:t>how</a:t>
            </a:r>
            <a:r>
              <a:rPr lang="pt-BR" u="sng" dirty="0"/>
              <a:t> </a:t>
            </a:r>
            <a:r>
              <a:rPr lang="pt-BR" u="sng" dirty="0" err="1"/>
              <a:t>your</a:t>
            </a:r>
            <a:r>
              <a:rPr lang="pt-BR" u="sng" dirty="0"/>
              <a:t> </a:t>
            </a:r>
            <a:r>
              <a:rPr lang="pt-BR" u="sng" dirty="0" err="1"/>
              <a:t>results</a:t>
            </a:r>
            <a:r>
              <a:rPr lang="pt-BR" u="sng" dirty="0"/>
              <a:t> </a:t>
            </a:r>
            <a:r>
              <a:rPr lang="pt-BR" u="sng" dirty="0" err="1"/>
              <a:t>support</a:t>
            </a:r>
            <a:r>
              <a:rPr lang="pt-BR" u="sng" dirty="0"/>
              <a:t> </a:t>
            </a:r>
            <a:r>
              <a:rPr lang="pt-BR" u="sng" dirty="0" err="1"/>
              <a:t>your</a:t>
            </a:r>
            <a:r>
              <a:rPr lang="pt-BR" u="sng" dirty="0"/>
              <a:t> </a:t>
            </a:r>
            <a:r>
              <a:rPr lang="pt-BR" u="sng" dirty="0" err="1"/>
              <a:t>claim</a:t>
            </a:r>
            <a:r>
              <a:rPr lang="pt-BR" u="sng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convert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a </a:t>
            </a:r>
            <a:r>
              <a:rPr lang="pt-BR" dirty="0" err="1">
                <a:solidFill>
                  <a:srgbClr val="139CEA"/>
                </a:solidFill>
              </a:rPr>
              <a:t>sequence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of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declarative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statements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u="sng" dirty="0" err="1"/>
              <a:t>headers</a:t>
            </a:r>
            <a:r>
              <a:rPr lang="pt-BR" u="sng" dirty="0"/>
              <a:t> </a:t>
            </a:r>
            <a:r>
              <a:rPr lang="pt-BR" u="sng" dirty="0" err="1"/>
              <a:t>of</a:t>
            </a:r>
            <a:r>
              <a:rPr lang="pt-BR" u="sng" dirty="0"/>
              <a:t> </a:t>
            </a:r>
            <a:r>
              <a:rPr lang="pt-BR" u="sng" dirty="0" err="1"/>
              <a:t>subsections</a:t>
            </a:r>
            <a:r>
              <a:rPr lang="pt-BR" u="sng" dirty="0"/>
              <a:t> </a:t>
            </a:r>
            <a:r>
              <a:rPr lang="pt-BR" u="sng" dirty="0" err="1"/>
              <a:t>within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</a:t>
            </a:r>
            <a:r>
              <a:rPr lang="pt-BR" u="sng" dirty="0" err="1"/>
              <a:t>results</a:t>
            </a:r>
            <a:r>
              <a:rPr lang="pt-BR" u="sng" dirty="0"/>
              <a:t> </a:t>
            </a:r>
            <a:r>
              <a:rPr lang="pt-BR" dirty="0" err="1"/>
              <a:t>section</a:t>
            </a:r>
            <a:r>
              <a:rPr lang="pt-BR" dirty="0"/>
              <a:t> (</a:t>
            </a:r>
            <a:r>
              <a:rPr lang="pt-BR" dirty="0" err="1"/>
              <a:t>and</a:t>
            </a:r>
            <a:r>
              <a:rPr lang="pt-BR" dirty="0"/>
              <a:t>/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figures).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summarizes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overall approach </a:t>
            </a:r>
            <a:r>
              <a:rPr lang="pt-BR" dirty="0" err="1">
                <a:solidFill>
                  <a:srgbClr val="139CEA"/>
                </a:solidFill>
              </a:rPr>
              <a:t>to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problem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outlined</a:t>
            </a:r>
            <a:r>
              <a:rPr lang="pt-BR" dirty="0">
                <a:solidFill>
                  <a:srgbClr val="139CEA"/>
                </a:solidFill>
              </a:rPr>
              <a:t> in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introduction</a:t>
            </a:r>
            <a:r>
              <a:rPr lang="pt-BR" dirty="0"/>
              <a:t>,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any</a:t>
            </a:r>
            <a:r>
              <a:rPr lang="pt-BR" dirty="0"/>
              <a:t> </a:t>
            </a:r>
            <a:r>
              <a:rPr lang="pt-BR" dirty="0" err="1"/>
              <a:t>key</a:t>
            </a:r>
            <a:r>
              <a:rPr lang="pt-BR" dirty="0"/>
              <a:t> </a:t>
            </a:r>
            <a:r>
              <a:rPr lang="pt-BR" dirty="0" err="1"/>
              <a:t>innovative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developed</a:t>
            </a:r>
            <a:r>
              <a:rPr lang="pt-BR" dirty="0"/>
              <a:t>.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read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, 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them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. </a:t>
            </a:r>
          </a:p>
          <a:p>
            <a:r>
              <a:rPr lang="pt-BR" dirty="0" err="1">
                <a:solidFill>
                  <a:srgbClr val="139CEA"/>
                </a:solidFill>
              </a:rPr>
              <a:t>Each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subsequent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starts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set </a:t>
            </a:r>
            <a:r>
              <a:rPr lang="pt-BR" dirty="0" err="1">
                <a:solidFill>
                  <a:srgbClr val="139CEA"/>
                </a:solidFill>
              </a:rPr>
              <a:t>up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answers</a:t>
            </a:r>
            <a:r>
              <a:rPr lang="pt-BR" dirty="0"/>
              <a:t>, </a:t>
            </a:r>
            <a:r>
              <a:rPr lang="pt-BR" dirty="0" err="1"/>
              <a:t>such</a:t>
            </a:r>
            <a:r>
              <a:rPr lang="pt-BR" dirty="0"/>
              <a:t> as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: “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verify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there</a:t>
            </a:r>
            <a:r>
              <a:rPr lang="pt-BR" dirty="0"/>
              <a:t> are no </a:t>
            </a:r>
            <a:r>
              <a:rPr lang="pt-BR" dirty="0" err="1"/>
              <a:t>artifacts</a:t>
            </a:r>
            <a:r>
              <a:rPr lang="pt-BR" dirty="0"/>
              <a:t>. . .,” “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test-retest</a:t>
            </a:r>
            <a:r>
              <a:rPr lang="pt-BR" dirty="0"/>
              <a:t>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measure</a:t>
            </a:r>
            <a:r>
              <a:rPr lang="pt-BR" dirty="0"/>
              <a:t>?,”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We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tested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Ca2+ flux </a:t>
            </a:r>
            <a:r>
              <a:rPr lang="pt-BR" dirty="0" err="1"/>
              <a:t>through</a:t>
            </a:r>
            <a:r>
              <a:rPr lang="pt-BR" dirty="0"/>
              <a:t> L-</a:t>
            </a:r>
            <a:r>
              <a:rPr lang="pt-BR" dirty="0" err="1"/>
              <a:t>type</a:t>
            </a:r>
            <a:r>
              <a:rPr lang="pt-BR" dirty="0"/>
              <a:t> Ca2+ </a:t>
            </a:r>
            <a:r>
              <a:rPr lang="pt-BR" dirty="0" err="1"/>
              <a:t>channels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involved</a:t>
            </a:r>
            <a:r>
              <a:rPr lang="pt-BR" dirty="0"/>
              <a:t>.” The </a:t>
            </a:r>
            <a:r>
              <a:rPr lang="pt-BR" dirty="0" err="1">
                <a:solidFill>
                  <a:srgbClr val="139CEA"/>
                </a:solidFill>
              </a:rPr>
              <a:t>middle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of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presents</a:t>
            </a:r>
            <a:r>
              <a:rPr lang="pt-BR" dirty="0">
                <a:solidFill>
                  <a:srgbClr val="139CEA"/>
                </a:solidFill>
              </a:rPr>
              <a:t> data </a:t>
            </a:r>
            <a:r>
              <a:rPr lang="pt-BR" dirty="0" err="1">
                <a:solidFill>
                  <a:srgbClr val="139CEA"/>
                </a:solidFill>
              </a:rPr>
              <a:t>and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logic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pertain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to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ends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with</a:t>
            </a:r>
            <a:r>
              <a:rPr lang="pt-BR" dirty="0">
                <a:solidFill>
                  <a:srgbClr val="139CEA"/>
                </a:solidFill>
              </a:rPr>
              <a:t> a </a:t>
            </a:r>
            <a:r>
              <a:rPr lang="pt-BR" dirty="0" err="1">
                <a:solidFill>
                  <a:srgbClr val="139CEA"/>
                </a:solidFill>
              </a:rPr>
              <a:t>sentence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answers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/>
              <a:t>. For </a:t>
            </a:r>
            <a:r>
              <a:rPr lang="pt-BR" dirty="0" err="1"/>
              <a:t>example</a:t>
            </a:r>
            <a:r>
              <a:rPr lang="pt-BR" dirty="0"/>
              <a:t>, it </a:t>
            </a:r>
            <a:r>
              <a:rPr lang="pt-BR" dirty="0" err="1"/>
              <a:t>may</a:t>
            </a:r>
            <a:r>
              <a:rPr lang="pt-BR" dirty="0"/>
              <a:t> </a:t>
            </a:r>
            <a:r>
              <a:rPr lang="pt-BR" dirty="0" err="1"/>
              <a:t>conclude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none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potential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detected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566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B92A13-6D54-6340-A543-39053038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8: </a:t>
            </a:r>
            <a:r>
              <a:rPr lang="pt-BR" dirty="0" err="1"/>
              <a:t>Discuss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limitations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35BE2A-E850-0C45-AAB6-244949E96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explains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have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identified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,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caveats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advances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providing</a:t>
            </a:r>
            <a:r>
              <a:rPr lang="pt-BR" dirty="0"/>
              <a:t> new </a:t>
            </a:r>
            <a:r>
              <a:rPr lang="pt-BR" dirty="0" err="1"/>
              <a:t>opportunities</a:t>
            </a:r>
            <a:r>
              <a:rPr lang="pt-BR" dirty="0"/>
              <a:t>. </a:t>
            </a:r>
          </a:p>
          <a:p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/>
              <a:t>done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recapitulating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discussing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limitations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revealing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>
                <a:solidFill>
                  <a:srgbClr val="139CEA"/>
                </a:solidFill>
              </a:rPr>
              <a:t>contribution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may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catalyze</a:t>
            </a:r>
            <a:r>
              <a:rPr lang="pt-BR" dirty="0">
                <a:solidFill>
                  <a:srgbClr val="139CEA"/>
                </a:solidFill>
              </a:rPr>
              <a:t> future </a:t>
            </a:r>
            <a:r>
              <a:rPr lang="pt-BR" dirty="0" err="1">
                <a:solidFill>
                  <a:srgbClr val="139CEA"/>
                </a:solidFill>
              </a:rPr>
              <a:t>progress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generally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important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146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9263D5-D0DB-F944-9865-077C5337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9: </a:t>
            </a:r>
            <a:r>
              <a:rPr lang="pt-BR" dirty="0" err="1"/>
              <a:t>Allocate</a:t>
            </a:r>
            <a:r>
              <a:rPr lang="pt-BR" dirty="0"/>
              <a:t> time </a:t>
            </a:r>
            <a:r>
              <a:rPr lang="pt-BR" dirty="0" err="1"/>
              <a:t>where</a:t>
            </a:r>
            <a:r>
              <a:rPr lang="pt-BR" dirty="0"/>
              <a:t> it </a:t>
            </a:r>
            <a:r>
              <a:rPr lang="pt-BR" dirty="0" err="1"/>
              <a:t>matters</a:t>
            </a:r>
            <a:r>
              <a:rPr lang="pt-BR" dirty="0"/>
              <a:t>: </a:t>
            </a:r>
            <a:r>
              <a:rPr lang="pt-BR" dirty="0" err="1"/>
              <a:t>Title</a:t>
            </a:r>
            <a:r>
              <a:rPr lang="pt-BR" dirty="0"/>
              <a:t>, abstract, figures,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29723A-6349-7B4A-9328-7B327B095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central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underlies</a:t>
            </a:r>
            <a:r>
              <a:rPr lang="pt-BR" dirty="0"/>
              <a:t> a </a:t>
            </a:r>
            <a:r>
              <a:rPr lang="pt-BR" dirty="0" err="1"/>
              <a:t>scientific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paramount</a:t>
            </a:r>
            <a:r>
              <a:rPr lang="pt-BR" dirty="0"/>
              <a:t>. </a:t>
            </a:r>
            <a:r>
              <a:rPr lang="pt-BR" dirty="0" err="1"/>
              <a:t>I</a:t>
            </a:r>
            <a:r>
              <a:rPr lang="pt-BR" dirty="0"/>
              <a:t> </a:t>
            </a:r>
          </a:p>
          <a:p>
            <a:r>
              <a:rPr lang="pt-BR" dirty="0"/>
              <a:t>The time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 do </a:t>
            </a:r>
            <a:r>
              <a:rPr lang="pt-BR" dirty="0" err="1"/>
              <a:t>spend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efficiently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planning</a:t>
            </a:r>
            <a:r>
              <a:rPr lang="pt-BR" dirty="0"/>
              <a:t>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producing</a:t>
            </a:r>
            <a:r>
              <a:rPr lang="pt-BR" dirty="0"/>
              <a:t> it.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outline</a:t>
            </a:r>
            <a:r>
              <a:rPr lang="pt-BR" dirty="0"/>
              <a:t>. </a:t>
            </a:r>
          </a:p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966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15179-B381-5B41-BD12-1563B03C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10: </a:t>
            </a:r>
            <a:r>
              <a:rPr lang="pt-BR" dirty="0" err="1"/>
              <a:t>Get</a:t>
            </a:r>
            <a:r>
              <a:rPr lang="pt-BR" dirty="0"/>
              <a:t> feedback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reduce</a:t>
            </a:r>
            <a:r>
              <a:rPr lang="pt-BR" dirty="0"/>
              <a:t>, reuse,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recycle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7C34B3-4E3C-FD4C-9246-CB494725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Non-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unenthusiastic</a:t>
            </a:r>
            <a:r>
              <a:rPr lang="pt-BR" dirty="0"/>
              <a:t> </a:t>
            </a:r>
            <a:r>
              <a:rPr lang="pt-BR" dirty="0" err="1"/>
              <a:t>reviews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imply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did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“</a:t>
            </a:r>
            <a:r>
              <a:rPr lang="pt-BR" dirty="0" err="1"/>
              <a:t>get</a:t>
            </a:r>
            <a:r>
              <a:rPr lang="pt-BR" dirty="0"/>
              <a:t>” </a:t>
            </a:r>
            <a:r>
              <a:rPr lang="pt-BR" dirty="0" err="1"/>
              <a:t>the</a:t>
            </a:r>
            <a:r>
              <a:rPr lang="pt-BR" dirty="0"/>
              <a:t> big </a:t>
            </a:r>
            <a:r>
              <a:rPr lang="pt-BR" dirty="0" err="1"/>
              <a:t>picture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r>
              <a:rPr lang="pt-BR" dirty="0" err="1"/>
              <a:t>line</a:t>
            </a:r>
            <a:r>
              <a:rPr lang="pt-BR" dirty="0"/>
              <a:t>. </a:t>
            </a:r>
            <a:r>
              <a:rPr lang="pt-BR" dirty="0" err="1"/>
              <a:t>Very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usually</a:t>
            </a:r>
            <a:r>
              <a:rPr lang="pt-BR" dirty="0"/>
              <a:t> points out </a:t>
            </a:r>
            <a:r>
              <a:rPr lang="pt-BR" dirty="0" err="1"/>
              <a:t>places</a:t>
            </a:r>
            <a:r>
              <a:rPr lang="pt-BR" dirty="0"/>
              <a:t> </a:t>
            </a:r>
            <a:r>
              <a:rPr lang="pt-BR" dirty="0" err="1"/>
              <a:t>where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within</a:t>
            </a:r>
            <a:r>
              <a:rPr lang="pt-BR" dirty="0"/>
              <a:t> a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sufficient</a:t>
            </a:r>
            <a:r>
              <a:rPr lang="pt-BR" dirty="0"/>
              <a:t>. It </a:t>
            </a:r>
            <a:r>
              <a:rPr lang="pt-BR" dirty="0" err="1"/>
              <a:t>is</a:t>
            </a:r>
            <a:r>
              <a:rPr lang="pt-BR" dirty="0"/>
              <a:t> vital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accept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feedback in a positive </a:t>
            </a:r>
            <a:r>
              <a:rPr lang="pt-BR" dirty="0" err="1"/>
              <a:t>way</a:t>
            </a:r>
            <a:r>
              <a:rPr lang="pt-BR" dirty="0"/>
              <a:t>. </a:t>
            </a:r>
          </a:p>
          <a:p>
            <a:endParaRPr lang="en-US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A93720E-ACFD-7F4A-9666-26817F38B99C}"/>
              </a:ext>
            </a:extLst>
          </p:cNvPr>
          <p:cNvSpPr/>
          <p:nvPr/>
        </p:nvSpPr>
        <p:spPr>
          <a:xfrm>
            <a:off x="3236121" y="4692134"/>
            <a:ext cx="6532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latin typeface="Helvetica" pitchFamily="2" charset="0"/>
              </a:rPr>
              <a:t>ule</a:t>
            </a:r>
            <a:r>
              <a:rPr lang="pt-BR" dirty="0">
                <a:latin typeface="Helvetica" pitchFamily="2" charset="0"/>
              </a:rPr>
              <a:t> 10: </a:t>
            </a:r>
            <a:r>
              <a:rPr lang="pt-BR" dirty="0" err="1">
                <a:latin typeface="Helvetica" pitchFamily="2" charset="0"/>
              </a:rPr>
              <a:t>Get</a:t>
            </a:r>
            <a:r>
              <a:rPr lang="pt-BR" dirty="0">
                <a:latin typeface="Helvetica" pitchFamily="2" charset="0"/>
              </a:rPr>
              <a:t> feedback </a:t>
            </a:r>
            <a:r>
              <a:rPr lang="pt-BR" dirty="0" err="1">
                <a:latin typeface="Helvetica" pitchFamily="2" charset="0"/>
              </a:rPr>
              <a:t>to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reduce</a:t>
            </a:r>
            <a:r>
              <a:rPr lang="pt-BR" dirty="0">
                <a:latin typeface="Helvetica" pitchFamily="2" charset="0"/>
              </a:rPr>
              <a:t>, reuse, </a:t>
            </a:r>
            <a:r>
              <a:rPr lang="pt-BR" dirty="0" err="1">
                <a:latin typeface="Helvetica" pitchFamily="2" charset="0"/>
              </a:rPr>
              <a:t>and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recycle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the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story</a:t>
            </a:r>
            <a:r>
              <a:rPr lang="pt-BR" dirty="0">
                <a:latin typeface="Helvetica" pitchFamily="2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76804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5CA4BC9-8F71-E54E-A2CA-21251D0E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03" y="1721641"/>
            <a:ext cx="9910211" cy="585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0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Como é bem conhecido, o aumento da atividade atlética tem sido relacionado a um perfil de menor risco cardiovascular, menores níveis de pressão arterial e melhor desempenho muscular e cardiorrespiratório ”.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aumento da atividade atlética está associado a um menor risco cardiovascular, menor pressão arterial e melhor condicionamento físico.</a:t>
            </a:r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34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incidência de lesão cerebral mostra dois períodos de pico em quase todos os relatórios: as taxas são mais altas em jovens e idosos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incidência de lesão cerebral atinge o pico em jovens e idosos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06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BB659C6-6BD4-724B-92B0-7B7B6139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213100" y="552450"/>
            <a:ext cx="6578600" cy="86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6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96B8F3FD-8D10-0B4C-B984-5328A4C1CABD}"/>
              </a:ext>
            </a:extLst>
          </p:cNvPr>
          <p:cNvSpPr txBox="1">
            <a:spLocks/>
          </p:cNvSpPr>
          <p:nvPr/>
        </p:nvSpPr>
        <p:spPr>
          <a:xfrm>
            <a:off x="1289154" y="959370"/>
            <a:ext cx="9127055" cy="7846700"/>
          </a:xfrm>
          <a:prstGeom prst="rect">
            <a:avLst/>
          </a:prstGeom>
        </p:spPr>
        <p:txBody>
          <a:bodyPr>
            <a:normAutofit/>
          </a:bodyPr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Diminua todas as frases</a:t>
            </a:r>
          </a:p>
          <a:p>
            <a:r>
              <a:rPr lang="pt-BR" sz="2000" dirty="0"/>
              <a:t>Devido ao fato de que = porque</a:t>
            </a:r>
          </a:p>
          <a:p>
            <a:r>
              <a:rPr lang="pt-BR" sz="2000" dirty="0"/>
              <a:t>No decorrer de = durante</a:t>
            </a:r>
          </a:p>
          <a:p>
            <a:r>
              <a:rPr lang="pt-BR" sz="2000" dirty="0"/>
              <a:t>Em relação a = sobre</a:t>
            </a:r>
          </a:p>
          <a:p>
            <a:r>
              <a:rPr lang="pt-BR" sz="2000" dirty="0"/>
              <a:t>No tempo presente = agora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Elimine redundâncias e condense as ideias</a:t>
            </a:r>
          </a:p>
          <a:p>
            <a:r>
              <a:rPr lang="pt-BR" sz="2000" dirty="0"/>
              <a:t>Vários tipos de teorias = várias teorias</a:t>
            </a:r>
          </a:p>
          <a:p>
            <a:r>
              <a:rPr lang="pt-BR" sz="2000" dirty="0"/>
              <a:t>No mês de agosto = em agosto</a:t>
            </a:r>
          </a:p>
          <a:p>
            <a:r>
              <a:rPr lang="pt-BR" sz="2000" dirty="0"/>
              <a:t>De maneira profissional – profissionalmente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Rotina do dia a dia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Por último, mas não menos importante</a:t>
            </a:r>
          </a:p>
          <a:p>
            <a:pPr marL="0" indent="0">
              <a:buNone/>
            </a:pPr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580301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7619</TotalTime>
  <Words>3795</Words>
  <Application>Microsoft Macintosh PowerPoint</Application>
  <PresentationFormat>Personalizar</PresentationFormat>
  <Paragraphs>298</Paragraphs>
  <Slides>58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Calibri Light</vt:lpstr>
      <vt:lpstr>Helvetica</vt:lpstr>
      <vt:lpstr>Lucida Grande</vt:lpstr>
      <vt:lpstr>Times New Roman</vt:lpstr>
      <vt:lpstr>Tema do Office</vt:lpstr>
      <vt:lpstr>Produção de Textos Científicos I</vt:lpstr>
      <vt:lpstr>Escrita científica</vt:lpstr>
      <vt:lpstr>Princípios de escrita de qualidade</vt:lpstr>
      <vt:lpstr>Exemplo</vt:lpstr>
      <vt:lpstr>Cortes</vt:lpstr>
      <vt:lpstr>Exemplo</vt:lpstr>
      <vt:lpstr>Exemplo</vt:lpstr>
      <vt:lpstr>Apresentação do PowerPoint</vt:lpstr>
      <vt:lpstr>Apresentação do PowerPoint</vt:lpstr>
      <vt:lpstr>Exemplo</vt:lpstr>
      <vt:lpstr>Exemplo</vt:lpstr>
      <vt:lpstr>Apresentação do PowerPoint</vt:lpstr>
      <vt:lpstr>Apresentação do PowerPoint</vt:lpstr>
      <vt:lpstr>Sua vez</vt:lpstr>
      <vt:lpstr>https://www.jusbrasil.com.br/processos/247820727/processo-n-8637-do-supremo-tribunal-federal</vt:lpstr>
      <vt:lpstr>Uso da voz ativa</vt:lpstr>
      <vt:lpstr>Apresentação do PowerPoint</vt:lpstr>
      <vt:lpstr>Apresentação do PowerPoint</vt:lpstr>
      <vt:lpstr>Exemplo</vt:lpstr>
      <vt:lpstr>Sua vez</vt:lpstr>
      <vt:lpstr>Uso de verbos “fortes”</vt:lpstr>
      <vt:lpstr>Apresentação do PowerPoint</vt:lpstr>
      <vt:lpstr>Exemplo</vt:lpstr>
      <vt:lpstr>Exemplo</vt:lpstr>
      <vt:lpstr>Exemplo</vt:lpstr>
      <vt:lpstr>Sua vez</vt:lpstr>
      <vt:lpstr>Sua vez</vt:lpstr>
      <vt:lpstr>Pontuação</vt:lpstr>
      <vt:lpstr>Pontuação</vt:lpstr>
      <vt:lpstr>Exemplo</vt:lpstr>
      <vt:lpstr>Exemplo</vt:lpstr>
      <vt:lpstr>Uso de traços </vt:lpstr>
      <vt:lpstr>Apresentação do PowerPoint</vt:lpstr>
      <vt:lpstr>Paralelismo das sentenças</vt:lpstr>
      <vt:lpstr>Paralelismo das sentenças</vt:lpstr>
      <vt:lpstr>Sua vez</vt:lpstr>
      <vt:lpstr>Parágrafos</vt:lpstr>
      <vt:lpstr>Veja edição de Dr. Kristin Sainani    t2_paragrahph_editing_ex.pdf</vt:lpstr>
      <vt:lpstr>Apresentação do PowerPoint</vt:lpstr>
      <vt:lpstr>Apresentação do PowerPoint</vt:lpstr>
      <vt:lpstr>Apresentação do PowerPoint</vt:lpstr>
      <vt:lpstr>Apresentação do PowerPoint</vt:lpstr>
      <vt:lpstr>Sumário</vt:lpstr>
      <vt:lpstr>Apresentação do PowerPoint</vt:lpstr>
      <vt:lpstr>Síntese</vt:lpstr>
      <vt:lpstr>Apresentação do PowerPoint</vt:lpstr>
      <vt:lpstr>Rule 1: Focus your paper on a central contribution, which you communicate in the title  </vt:lpstr>
      <vt:lpstr>Rule 2: Write for flesh-and-blood human beings who do not know your work </vt:lpstr>
      <vt:lpstr>Rule 3: Stick to the context-content-conclusion (C-C-C) scheme  </vt:lpstr>
      <vt:lpstr>Rule 4: Optimize your logical flow by avoiding zig-zag and using parallelism  </vt:lpstr>
      <vt:lpstr>Rule 5: Tell a complete story in the abstract  </vt:lpstr>
      <vt:lpstr>Apresentação do PowerPoint</vt:lpstr>
      <vt:lpstr>Rule 6: Communicate why the paper matters in the introduction  </vt:lpstr>
      <vt:lpstr>Rule 7: Deliver the results as a sequence of statements, supported by figures, that connect logically to support the central contribution  </vt:lpstr>
      <vt:lpstr>Rule 8: Discuss how the gap was filled, the limitations of the interpretation, and the relevance to the field  </vt:lpstr>
      <vt:lpstr>Rule 9: Allocate time where it matters: Title, abstract, figures, and outlining  </vt:lpstr>
      <vt:lpstr>Rule 10: Get feedback to reduce, reuse, and recycle the story 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Produção de Textos Científicos I</dc:title>
  <dc:creator>Ricardo Primi</dc:creator>
  <cp:lastModifiedBy>Ricardo Primi</cp:lastModifiedBy>
  <cp:revision>36</cp:revision>
  <dcterms:created xsi:type="dcterms:W3CDTF">2020-09-06T05:02:52Z</dcterms:created>
  <dcterms:modified xsi:type="dcterms:W3CDTF">2022-09-27T11:48:16Z</dcterms:modified>
</cp:coreProperties>
</file>

<file path=docProps/thumbnail.jpeg>
</file>